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60" r:id="rId5"/>
    <p:sldId id="257" r:id="rId6"/>
    <p:sldId id="261" r:id="rId7"/>
    <p:sldId id="267" r:id="rId8"/>
    <p:sldId id="258" r:id="rId9"/>
    <p:sldId id="268" r:id="rId10"/>
    <p:sldId id="269" r:id="rId11"/>
    <p:sldId id="271" r:id="rId12"/>
    <p:sldId id="272" r:id="rId13"/>
    <p:sldId id="295" r:id="rId14"/>
    <p:sldId id="270" r:id="rId15"/>
    <p:sldId id="273" r:id="rId16"/>
    <p:sldId id="274" r:id="rId17"/>
    <p:sldId id="276" r:id="rId18"/>
    <p:sldId id="277" r:id="rId19"/>
    <p:sldId id="278" r:id="rId20"/>
    <p:sldId id="293" r:id="rId21"/>
    <p:sldId id="290" r:id="rId22"/>
    <p:sldId id="292" r:id="rId23"/>
    <p:sldId id="291" r:id="rId24"/>
    <p:sldId id="283" r:id="rId25"/>
    <p:sldId id="296" r:id="rId26"/>
    <p:sldId id="299" r:id="rId27"/>
    <p:sldId id="297" r:id="rId28"/>
    <p:sldId id="259" r:id="rId29"/>
    <p:sldId id="298" r:id="rId30"/>
    <p:sldId id="300" r:id="rId31"/>
    <p:sldId id="275" r:id="rId32"/>
    <p:sldId id="279" r:id="rId33"/>
    <p:sldId id="280" r:id="rId34"/>
    <p:sldId id="294" r:id="rId35"/>
    <p:sldId id="287" r:id="rId36"/>
    <p:sldId id="285" r:id="rId37"/>
    <p:sldId id="286" r:id="rId38"/>
    <p:sldId id="308" r:id="rId39"/>
    <p:sldId id="288" r:id="rId40"/>
    <p:sldId id="304" r:id="rId41"/>
    <p:sldId id="284" r:id="rId42"/>
    <p:sldId id="307" r:id="rId43"/>
    <p:sldId id="301" r:id="rId44"/>
    <p:sldId id="282" r:id="rId45"/>
    <p:sldId id="281" r:id="rId46"/>
    <p:sldId id="302" r:id="rId47"/>
    <p:sldId id="26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ene Henry" initials="CH" lastIdx="6" clrIdx="0">
    <p:extLst>
      <p:ext uri="{19B8F6BF-5375-455C-9EA6-DF929625EA0E}">
        <p15:presenceInfo xmlns:p15="http://schemas.microsoft.com/office/powerpoint/2012/main" userId="S-1-5-21-597322886-1921607632-624655392-18036" providerId="AD"/>
      </p:ext>
    </p:extLst>
  </p:cmAuthor>
  <p:cmAuthor id="2" name="Janet Tynes" initials="JT" lastIdx="8" clrIdx="1">
    <p:extLst>
      <p:ext uri="{19B8F6BF-5375-455C-9EA6-DF929625EA0E}">
        <p15:presenceInfo xmlns:p15="http://schemas.microsoft.com/office/powerpoint/2012/main" userId="S-1-5-21-597322886-1921607632-624655392-17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85A9A-3673-46FE-8FB5-42D47231780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78597-DD38-44A5-9AFB-8A177DF52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5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8B625-9809-4E74-8016-DF49D305923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0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91704"/>
            <a:ext cx="4326925" cy="2387600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3436499"/>
            <a:ext cx="43269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7864" y="6290447"/>
            <a:ext cx="2743200" cy="365125"/>
          </a:xfrm>
        </p:spPr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200" y="3295780"/>
            <a:ext cx="43269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522182" y="381654"/>
            <a:ext cx="388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Bright Past…Brilliant</a:t>
            </a:r>
            <a:r>
              <a:rPr lang="en-US" i="1" baseline="0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 Future.</a:t>
            </a:r>
            <a:endParaRPr lang="en-US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47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9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6" y="0"/>
            <a:ext cx="12197435" cy="6862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786" y="253448"/>
            <a:ext cx="6340226" cy="4779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4960" y="6741994"/>
            <a:ext cx="1220696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720823" y="3543512"/>
            <a:ext cx="842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Best People. Best Solutions. Best Results.</a:t>
            </a:r>
            <a:r>
              <a:rPr lang="en-US" sz="1800" baseline="30000" dirty="0" smtClean="0">
                <a:solidFill>
                  <a:schemeClr val="bg1"/>
                </a:solidFill>
              </a:rPr>
              <a:t>®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4" y="2927759"/>
            <a:ext cx="3061212" cy="4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AF8DFE-4495-435F-8981-79C1C36B8CE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2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75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back gol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41" y="279090"/>
            <a:ext cx="1578016" cy="3955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3" y="5329882"/>
            <a:ext cx="1571785" cy="129137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61982" y="2744722"/>
            <a:ext cx="9063681" cy="68107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9032597" y="6202461"/>
            <a:ext cx="247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Bright Past…Brilliant</a:t>
            </a:r>
            <a:r>
              <a:rPr lang="en-US" sz="1400" i="1" baseline="0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 Future.</a:t>
            </a:r>
            <a:endParaRPr lang="en-US" sz="14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5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ck name and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6810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032597" y="6202461"/>
            <a:ext cx="247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Bright Past…Brilliant</a:t>
            </a:r>
            <a:r>
              <a:rPr lang="en-US" sz="1400" i="1" baseline="0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 Future.</a:t>
            </a:r>
            <a:endParaRPr lang="en-US" sz="14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5" y="6255916"/>
            <a:ext cx="2466898" cy="3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9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back blue nam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286"/>
            <a:ext cx="12192000" cy="78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26" y="150942"/>
            <a:ext cx="9063681" cy="681079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032597" y="6202461"/>
            <a:ext cx="247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Bright Past…Brilliant</a:t>
            </a:r>
            <a:r>
              <a:rPr lang="en-US" sz="1400" i="1" baseline="0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 Future.</a:t>
            </a:r>
            <a:endParaRPr lang="en-US" sz="14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5" y="6255916"/>
            <a:ext cx="2466898" cy="3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286"/>
            <a:ext cx="12192000" cy="78671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032597" y="6202461"/>
            <a:ext cx="247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Bright Past…Brilliant</a:t>
            </a:r>
            <a:r>
              <a:rPr lang="en-US" sz="1400" i="1" baseline="0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 Future.</a:t>
            </a:r>
            <a:endParaRPr lang="en-US" sz="1400" i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5" y="6255916"/>
            <a:ext cx="2466898" cy="3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3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4" y="5287499"/>
            <a:ext cx="1693843" cy="1391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1200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547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©2023 </a:t>
            </a:r>
            <a:r>
              <a:rPr lang="en-US" dirty="0" err="1" smtClean="0"/>
              <a:t>Qlarant</a:t>
            </a:r>
            <a:r>
              <a:rPr lang="en-US" dirty="0" smtClean="0"/>
              <a:t>, Inc.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1CB3F-3D1A-44C1-AB0D-0C2DF0491A9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03" y="0"/>
            <a:ext cx="1761897" cy="17679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032597" y="6202461"/>
            <a:ext cx="247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6385"/>
                </a:solidFill>
                <a:latin typeface="Adobe Garamond Pro Bold" panose="02020702060506020403" pitchFamily="18" charset="0"/>
              </a:rPr>
              <a:t>Bright Past…Brilliant</a:t>
            </a:r>
            <a:r>
              <a:rPr lang="en-US" sz="1400" i="1" baseline="0" dirty="0" smtClean="0">
                <a:solidFill>
                  <a:srgbClr val="006385"/>
                </a:solidFill>
                <a:latin typeface="Adobe Garamond Pro Bold" panose="02020702060506020403" pitchFamily="18" charset="0"/>
              </a:rPr>
              <a:t> Future.</a:t>
            </a:r>
            <a:endParaRPr lang="en-US" sz="1400" i="1" dirty="0">
              <a:solidFill>
                <a:srgbClr val="006385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7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7" r:id="rId6"/>
    <p:sldLayoutId id="2147483656" r:id="rId7"/>
    <p:sldLayoutId id="2147483658" r:id="rId8"/>
    <p:sldLayoutId id="2147483659" r:id="rId9"/>
    <p:sldLayoutId id="2147483655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0070C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C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9.png"/><Relationship Id="rId2" Type="http://schemas.microsoft.com/office/2007/relationships/media" Target="../media/media2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hyperlink" Target="http://apdcares.org/providers/trainin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.png"/><Relationship Id="rId5" Type="http://schemas.openxmlformats.org/officeDocument/2006/relationships/hyperlink" Target="https://apd.myflorida.com/providers/advisories.htm" TargetMode="External"/><Relationship Id="rId4" Type="http://schemas.openxmlformats.org/officeDocument/2006/relationships/hyperlink" Target="https://www.train.org/tutorial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hyperlink" Target="https://ahca.myflorida.com/content/download/5933/file/59G-13.070_DD_iBudget_Waiver_Services_2023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hyperlink" Target="http://www.flrules.org/Gateway/reference.asp?No=Ref-12745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9.png"/><Relationship Id="rId5" Type="http://schemas.openxmlformats.org/officeDocument/2006/relationships/hyperlink" Target="https://florida.qlarant.com/" TargetMode="External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2228" y="1384665"/>
            <a:ext cx="9210372" cy="369678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Provider Annual In-Service </a:t>
            </a:r>
            <a:br>
              <a:rPr lang="en-US" sz="4000" dirty="0" smtClean="0"/>
            </a:br>
            <a:r>
              <a:rPr lang="en-US" sz="4000" dirty="0" smtClean="0"/>
              <a:t>Training Presentation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June </a:t>
            </a:r>
            <a:r>
              <a:rPr lang="en-US" sz="4000" dirty="0" smtClean="0"/>
              <a:t>2023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000" dirty="0"/>
              <a:t>For audio, click on the </a:t>
            </a:r>
            <a:r>
              <a:rPr lang="en-US" sz="2000" b="1" dirty="0"/>
              <a:t>speaker icon at the bottom left of each presentation </a:t>
            </a:r>
            <a:r>
              <a:rPr lang="en-US" sz="2000" dirty="0"/>
              <a:t>slide.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532" y="581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5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414" y="1588646"/>
            <a:ext cx="9063681" cy="101387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Training Topics</a:t>
            </a:r>
            <a:endParaRPr lang="en-US" sz="4000" dirty="0"/>
          </a:p>
        </p:txBody>
      </p:sp>
      <p:pic>
        <p:nvPicPr>
          <p:cNvPr id="3" name="Slide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925" y="5566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92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609"/>
            <a:ext cx="9063681" cy="998806"/>
          </a:xfrm>
        </p:spPr>
        <p:txBody>
          <a:bodyPr>
            <a:noAutofit/>
          </a:bodyPr>
          <a:lstStyle/>
          <a:p>
            <a:r>
              <a:rPr lang="en-US" sz="3600" dirty="0" smtClean="0"/>
              <a:t>Annual In-Service - training </a:t>
            </a:r>
            <a:r>
              <a:rPr lang="en-US" sz="3600" dirty="0"/>
              <a:t>should </a:t>
            </a:r>
            <a:r>
              <a:rPr lang="en-US" sz="3600" dirty="0" smtClean="0"/>
              <a:t>related </a:t>
            </a:r>
            <a:r>
              <a:rPr lang="en-US" sz="3600" dirty="0"/>
              <a:t>to: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025"/>
            <a:ext cx="1055473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Behavior Assistant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A</a:t>
            </a:r>
            <a:r>
              <a:rPr lang="en-US" sz="3200" dirty="0" smtClean="0"/>
              <a:t>pplied </a:t>
            </a:r>
            <a:r>
              <a:rPr lang="en-US" sz="3200" dirty="0"/>
              <a:t>B</a:t>
            </a:r>
            <a:r>
              <a:rPr lang="en-US" sz="3200" dirty="0" smtClean="0"/>
              <a:t>ehavior Analysis and </a:t>
            </a:r>
            <a:r>
              <a:rPr lang="en-US" sz="3200" dirty="0"/>
              <a:t>related </a:t>
            </a:r>
            <a:r>
              <a:rPr lang="en-US" sz="3200" dirty="0" smtClean="0"/>
              <a:t>topics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Life Skills Development 1 (Companion)</a:t>
            </a:r>
          </a:p>
          <a:p>
            <a:pPr marL="0" indent="0">
              <a:buNone/>
            </a:pPr>
            <a:r>
              <a:rPr lang="en-US" sz="3200" dirty="0" smtClean="0"/>
              <a:t>Personal </a:t>
            </a:r>
            <a:r>
              <a:rPr lang="en-US" sz="3200" dirty="0"/>
              <a:t>Supports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Specific </a:t>
            </a:r>
            <a:r>
              <a:rPr lang="en-US" sz="3200" dirty="0"/>
              <a:t>needs of at </a:t>
            </a:r>
            <a:r>
              <a:rPr lang="en-US" sz="3200" dirty="0" smtClean="0"/>
              <a:t>least one </a:t>
            </a:r>
            <a:r>
              <a:rPr lang="en-US" sz="3200" dirty="0"/>
              <a:t>person </a:t>
            </a:r>
            <a:r>
              <a:rPr lang="en-US" sz="3200" dirty="0" smtClean="0"/>
              <a:t>currently receiving </a:t>
            </a:r>
            <a:r>
              <a:rPr lang="en-US" sz="3200" dirty="0"/>
              <a:t>services</a:t>
            </a:r>
            <a:endParaRPr lang="en-US" sz="3200" dirty="0" smtClean="0"/>
          </a:p>
        </p:txBody>
      </p:sp>
      <p:pic>
        <p:nvPicPr>
          <p:cNvPr id="4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25" y="5793786"/>
            <a:ext cx="766354" cy="7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609"/>
            <a:ext cx="9063681" cy="11254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Annual In-Service - training </a:t>
            </a:r>
            <a:r>
              <a:rPr lang="en-US" sz="4000" dirty="0"/>
              <a:t>should </a:t>
            </a:r>
            <a:r>
              <a:rPr lang="en-US" sz="4000" dirty="0" smtClean="0"/>
              <a:t>related </a:t>
            </a:r>
            <a:r>
              <a:rPr lang="en-US" sz="4000" dirty="0"/>
              <a:t>to: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025"/>
            <a:ext cx="1055473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Life Skills Development 2 (Supported Employment</a:t>
            </a:r>
            <a:r>
              <a:rPr lang="en-US" sz="3200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</a:t>
            </a:r>
            <a:r>
              <a:rPr lang="en-US" sz="3200" dirty="0" smtClean="0"/>
              <a:t>mployment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Life </a:t>
            </a:r>
            <a:r>
              <a:rPr lang="en-US" sz="3200" dirty="0"/>
              <a:t>Skills Development 3 (Adult Day Training) &amp; Life Skills Development 4 (Prevocational) 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</a:t>
            </a:r>
            <a:r>
              <a:rPr lang="en-US" sz="3200" dirty="0" smtClean="0"/>
              <a:t>ndividually tailored services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5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559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9063681" cy="12520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Annual In-Service - training </a:t>
            </a:r>
            <a:r>
              <a:rPr lang="en-US" sz="4000" dirty="0"/>
              <a:t>should </a:t>
            </a:r>
            <a:r>
              <a:rPr lang="en-US" sz="4000" dirty="0" smtClean="0"/>
              <a:t>related </a:t>
            </a:r>
            <a:r>
              <a:rPr lang="en-US" sz="4000" dirty="0"/>
              <a:t>to: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025"/>
            <a:ext cx="1055473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Supported Living </a:t>
            </a:r>
            <a:r>
              <a:rPr lang="en-US" sz="3200" dirty="0" smtClean="0"/>
              <a:t>Coaching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Affordable housing options</a:t>
            </a:r>
            <a:r>
              <a:rPr lang="en-US" sz="3200" dirty="0"/>
              <a:t>, asset development, money management, </a:t>
            </a:r>
            <a:r>
              <a:rPr lang="en-US" sz="3200" dirty="0" smtClean="0"/>
              <a:t>specific health </a:t>
            </a:r>
            <a:r>
              <a:rPr lang="en-US" sz="3200" dirty="0"/>
              <a:t>needs of persons served, accessing </a:t>
            </a:r>
            <a:r>
              <a:rPr lang="en-US" sz="3200" dirty="0" smtClean="0"/>
              <a:t>governmental benefits </a:t>
            </a:r>
            <a:r>
              <a:rPr lang="en-US" sz="3200" dirty="0"/>
              <a:t>other than those provided by the Waiver (such </a:t>
            </a:r>
            <a:r>
              <a:rPr lang="en-US" sz="3200" dirty="0" smtClean="0"/>
              <a:t>as food </a:t>
            </a:r>
            <a:r>
              <a:rPr lang="en-US" sz="3200" dirty="0"/>
              <a:t>stamps or legal services), or </a:t>
            </a:r>
            <a:r>
              <a:rPr lang="en-US" sz="3200" dirty="0" smtClean="0"/>
              <a:t>employment-related topics</a:t>
            </a:r>
          </a:p>
        </p:txBody>
      </p:sp>
      <p:pic>
        <p:nvPicPr>
          <p:cNvPr id="4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26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"/>
            <a:ext cx="9051388" cy="12520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Annual In-Service - training </a:t>
            </a:r>
            <a:r>
              <a:rPr lang="en-US" sz="4000" dirty="0"/>
              <a:t>should </a:t>
            </a:r>
            <a:r>
              <a:rPr lang="en-US" sz="4000" dirty="0" smtClean="0"/>
              <a:t>related </a:t>
            </a:r>
            <a:r>
              <a:rPr lang="en-US" sz="4000" dirty="0"/>
              <a:t>to: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025"/>
            <a:ext cx="1055473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Residential </a:t>
            </a:r>
            <a:r>
              <a:rPr lang="en-US" sz="3200" dirty="0"/>
              <a:t>Habilitation – Standard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</a:t>
            </a:r>
            <a:r>
              <a:rPr lang="en-US" sz="3200" dirty="0" smtClean="0"/>
              <a:t>mplementation of individually tailored services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Residential </a:t>
            </a:r>
            <a:r>
              <a:rPr lang="en-US" sz="3200" dirty="0"/>
              <a:t>Habilitation – Behavior </a:t>
            </a:r>
            <a:r>
              <a:rPr lang="en-US" sz="3200" dirty="0" smtClean="0"/>
              <a:t>Focus</a:t>
            </a:r>
            <a:r>
              <a:rPr lang="en-US" sz="3200" dirty="0"/>
              <a:t>, Intensive </a:t>
            </a:r>
            <a:r>
              <a:rPr lang="en-US" sz="3200" dirty="0" smtClean="0"/>
              <a:t>Behavior, and Enhanced </a:t>
            </a:r>
            <a:r>
              <a:rPr lang="en-US" sz="3200" dirty="0"/>
              <a:t>Intensive </a:t>
            </a:r>
            <a:r>
              <a:rPr lang="en-US" sz="3200" dirty="0" smtClean="0"/>
              <a:t>Behavior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Applied </a:t>
            </a:r>
            <a:r>
              <a:rPr lang="en-US" sz="3200" dirty="0"/>
              <a:t>B</a:t>
            </a:r>
            <a:r>
              <a:rPr lang="en-US" sz="3200" dirty="0" smtClean="0"/>
              <a:t>ehavior </a:t>
            </a:r>
            <a:r>
              <a:rPr lang="en-US" sz="3200" dirty="0"/>
              <a:t>A</a:t>
            </a:r>
            <a:r>
              <a:rPr lang="en-US" sz="3200" dirty="0" smtClean="0"/>
              <a:t>nalysis </a:t>
            </a:r>
            <a:r>
              <a:rPr lang="en-US" sz="3200" dirty="0"/>
              <a:t>and related topics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4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411" y="5971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2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0166"/>
            <a:ext cx="9063681" cy="1069145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Annual In-Service - training </a:t>
            </a:r>
            <a:r>
              <a:rPr lang="en-US" sz="3600" dirty="0"/>
              <a:t>should </a:t>
            </a:r>
            <a:r>
              <a:rPr lang="en-US" sz="3600" dirty="0" smtClean="0"/>
              <a:t>related </a:t>
            </a:r>
            <a:r>
              <a:rPr lang="en-US" sz="3600" dirty="0"/>
              <a:t>to: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025"/>
            <a:ext cx="1055473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Support Coordination/CDC+ Consultant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Employment </a:t>
            </a:r>
            <a:r>
              <a:rPr lang="en-US" sz="3200" dirty="0"/>
              <a:t>related services and </a:t>
            </a:r>
            <a:r>
              <a:rPr lang="en-US" sz="3200" dirty="0" smtClean="0"/>
              <a:t>benefits; school </a:t>
            </a:r>
            <a:r>
              <a:rPr lang="en-US" sz="3200" dirty="0"/>
              <a:t>transition planning </a:t>
            </a:r>
            <a:r>
              <a:rPr lang="en-US" sz="3200" dirty="0" smtClean="0"/>
              <a:t>process; financial planning and </a:t>
            </a:r>
            <a:r>
              <a:rPr lang="en-US" sz="3200" dirty="0"/>
              <a:t>government </a:t>
            </a:r>
            <a:r>
              <a:rPr lang="en-US" sz="3200" dirty="0" smtClean="0"/>
              <a:t>benefits; case management; person-centered planning; service </a:t>
            </a:r>
            <a:r>
              <a:rPr lang="en-US" sz="3200" dirty="0"/>
              <a:t>options for Agency </a:t>
            </a:r>
            <a:r>
              <a:rPr lang="en-US" sz="3200" dirty="0" smtClean="0"/>
              <a:t>clients; affordable housing; characteristics </a:t>
            </a:r>
            <a:r>
              <a:rPr lang="en-US" sz="3200" dirty="0"/>
              <a:t>of Agency </a:t>
            </a:r>
            <a:r>
              <a:rPr lang="en-US" sz="3200" dirty="0" smtClean="0"/>
              <a:t>clients; community </a:t>
            </a:r>
            <a:r>
              <a:rPr lang="en-US" sz="3200" dirty="0"/>
              <a:t>and natural </a:t>
            </a:r>
            <a:r>
              <a:rPr lang="en-US" sz="3200" dirty="0" smtClean="0"/>
              <a:t>supports</a:t>
            </a:r>
          </a:p>
        </p:txBody>
      </p:sp>
      <p:pic>
        <p:nvPicPr>
          <p:cNvPr id="4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5852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74" y="196948"/>
            <a:ext cx="9063681" cy="1167618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Annual In-Service - training </a:t>
            </a:r>
            <a:r>
              <a:rPr lang="en-US" sz="3600" dirty="0"/>
              <a:t>should </a:t>
            </a:r>
            <a:r>
              <a:rPr lang="en-US" sz="3600" dirty="0" smtClean="0"/>
              <a:t>related </a:t>
            </a:r>
            <a:r>
              <a:rPr lang="en-US" sz="3600" dirty="0"/>
              <a:t>to: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025"/>
            <a:ext cx="1055473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Support Coordination/CDC+ Consultant (continued topics)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The </a:t>
            </a:r>
            <a:r>
              <a:rPr lang="en-US" sz="3200" dirty="0"/>
              <a:t>abuse, neglect, and exploitation of Agency </a:t>
            </a:r>
            <a:r>
              <a:rPr lang="en-US" sz="3200" dirty="0" smtClean="0"/>
              <a:t>clients; behavioral </a:t>
            </a:r>
            <a:r>
              <a:rPr lang="en-US" sz="3200" dirty="0"/>
              <a:t>and emotional </a:t>
            </a:r>
            <a:r>
              <a:rPr lang="en-US" sz="3200" dirty="0" smtClean="0"/>
              <a:t>health; crisis management; physical </a:t>
            </a:r>
            <a:r>
              <a:rPr lang="en-US" sz="3200" dirty="0"/>
              <a:t>health and </a:t>
            </a:r>
            <a:r>
              <a:rPr lang="en-US" sz="3200" dirty="0" smtClean="0"/>
              <a:t>wellbeing; emergency </a:t>
            </a:r>
            <a:r>
              <a:rPr lang="en-US" sz="3200" dirty="0"/>
              <a:t>preparedness, response, and </a:t>
            </a:r>
            <a:r>
              <a:rPr lang="en-US" sz="3200" dirty="0" smtClean="0"/>
              <a:t>recovery; characteristics </a:t>
            </a:r>
            <a:r>
              <a:rPr lang="en-US" sz="3200" dirty="0"/>
              <a:t>and needs related to </a:t>
            </a:r>
            <a:r>
              <a:rPr lang="en-US" sz="3200" dirty="0" smtClean="0"/>
              <a:t>aging; technology </a:t>
            </a:r>
            <a:r>
              <a:rPr lang="en-US" sz="3200" dirty="0"/>
              <a:t>components of Agency data management systems; </a:t>
            </a:r>
            <a:r>
              <a:rPr lang="en-US" sz="3200" dirty="0" smtClean="0"/>
              <a:t>and adaptive </a:t>
            </a:r>
            <a:r>
              <a:rPr lang="en-US" sz="3200" dirty="0"/>
              <a:t>resources.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i="1" dirty="0"/>
              <a:t>Refer to </a:t>
            </a:r>
            <a:r>
              <a:rPr lang="en-US" sz="3200" i="1" dirty="0" smtClean="0"/>
              <a:t>Chapter 65G-10.005 F.A.C. for more details</a:t>
            </a:r>
            <a:endParaRPr lang="en-US" sz="3200" i="1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971" y="5728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8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49" y="1982543"/>
            <a:ext cx="9063681" cy="88726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Training Documentation</a:t>
            </a:r>
            <a:endParaRPr lang="en-US" sz="4000" dirty="0"/>
          </a:p>
        </p:txBody>
      </p:sp>
      <p:pic>
        <p:nvPicPr>
          <p:cNvPr id="3" name="Slide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937" y="5397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13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8" y="110836"/>
            <a:ext cx="9661237" cy="97237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Provider Completed Required Annual In-Service </a:t>
            </a:r>
            <a:r>
              <a:rPr lang="en-US" sz="3600" dirty="0" smtClean="0"/>
              <a:t>Training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3212"/>
            <a:ext cx="10411691" cy="413533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 smtClean="0"/>
              <a:t>Most Common Not Met Reasons:</a:t>
            </a:r>
          </a:p>
          <a:p>
            <a:pPr marL="0" indent="0">
              <a:buNone/>
            </a:pPr>
            <a:endParaRPr lang="en-US" sz="11200" dirty="0"/>
          </a:p>
          <a:p>
            <a:pPr marL="0" indent="0">
              <a:buNone/>
            </a:pPr>
            <a:r>
              <a:rPr lang="en-US" sz="11200" dirty="0" smtClean="0"/>
              <a:t>Provider </a:t>
            </a:r>
            <a:r>
              <a:rPr lang="en-US" sz="11200" dirty="0"/>
              <a:t>did not present documented evidence of completion of 8 hours of annual in-service training</a:t>
            </a:r>
            <a:r>
              <a:rPr lang="en-US" sz="11200" dirty="0" smtClean="0"/>
              <a:t>.</a:t>
            </a:r>
          </a:p>
          <a:p>
            <a:pPr marL="0" indent="0">
              <a:buNone/>
            </a:pPr>
            <a:r>
              <a:rPr lang="en-US" sz="11200" dirty="0" smtClean="0"/>
              <a:t>Provider </a:t>
            </a:r>
            <a:r>
              <a:rPr lang="en-US" sz="11200" dirty="0"/>
              <a:t>did not present documented evidence of completion of 4 hours of annual in-service training</a:t>
            </a:r>
            <a:r>
              <a:rPr lang="en-US" sz="11200" dirty="0" smtClean="0"/>
              <a:t>.</a:t>
            </a:r>
          </a:p>
          <a:p>
            <a:pPr marL="0" indent="0">
              <a:buNone/>
            </a:pPr>
            <a:r>
              <a:rPr lang="en-US" sz="11200" dirty="0" smtClean="0"/>
              <a:t>Provider </a:t>
            </a:r>
            <a:r>
              <a:rPr lang="en-US" sz="11200" dirty="0"/>
              <a:t>presented documented evidence of completing some but not all required 8 hours of annual in-service training</a:t>
            </a:r>
            <a:r>
              <a:rPr lang="en-US" sz="11200" dirty="0" smtClean="0"/>
              <a:t>.</a:t>
            </a:r>
          </a:p>
          <a:p>
            <a:pPr marL="0" indent="0">
              <a:buNone/>
            </a:pPr>
            <a:r>
              <a:rPr lang="en-US" sz="11200" dirty="0"/>
              <a:t>The provider documentation demonstrated completion of some but not all 18 hours of job related annual in-service training.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</a:t>
            </a:r>
          </a:p>
          <a:p>
            <a:pPr marL="0" indent="0">
              <a:buNone/>
            </a:pPr>
            <a:r>
              <a:rPr lang="en-US" sz="3200" dirty="0"/>
              <a:t>							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8006" y="5886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Training Formats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8123"/>
            <a:ext cx="10554730" cy="44888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Person/ Face-to-Face</a:t>
            </a:r>
          </a:p>
          <a:p>
            <a:r>
              <a:rPr lang="en-US" sz="3200" dirty="0" smtClean="0"/>
              <a:t>Webinar</a:t>
            </a:r>
          </a:p>
          <a:p>
            <a:r>
              <a:rPr lang="en-US" sz="3200" dirty="0" smtClean="0"/>
              <a:t>Online/self-paced</a:t>
            </a:r>
          </a:p>
          <a:p>
            <a:r>
              <a:rPr lang="en-US" sz="3200" dirty="0" smtClean="0"/>
              <a:t>Video/DVD</a:t>
            </a:r>
          </a:p>
          <a:p>
            <a:endParaRPr lang="en-US" sz="3200" dirty="0"/>
          </a:p>
        </p:txBody>
      </p:sp>
      <p:pic>
        <p:nvPicPr>
          <p:cNvPr id="8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1735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549274"/>
          </a:xfrm>
        </p:spPr>
        <p:txBody>
          <a:bodyPr>
            <a:noAutofit/>
          </a:bodyPr>
          <a:lstStyle/>
          <a:p>
            <a:r>
              <a:rPr lang="en-US" sz="3600" dirty="0" smtClean="0"/>
              <a:t>Training Purpose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 </a:t>
            </a:r>
            <a:r>
              <a:rPr lang="en-US" sz="2800" dirty="0"/>
              <a:t>R</a:t>
            </a:r>
            <a:r>
              <a:rPr lang="en-US" sz="2800" dirty="0" smtClean="0"/>
              <a:t>eview Current </a:t>
            </a:r>
            <a:r>
              <a:rPr lang="en-US" sz="2800" dirty="0"/>
              <a:t>Handbook Requirements</a:t>
            </a:r>
          </a:p>
          <a:p>
            <a:r>
              <a:rPr lang="en-US" sz="2800" dirty="0" smtClean="0"/>
              <a:t>Discuss Training </a:t>
            </a:r>
            <a:r>
              <a:rPr lang="en-US" sz="2800" dirty="0"/>
              <a:t>Documentation by </a:t>
            </a:r>
            <a:r>
              <a:rPr lang="en-US" sz="2800" dirty="0" smtClean="0"/>
              <a:t>Setting</a:t>
            </a:r>
          </a:p>
          <a:p>
            <a:r>
              <a:rPr lang="en-US" sz="2800" dirty="0" smtClean="0"/>
              <a:t>Discuss TRAIN Florida</a:t>
            </a:r>
          </a:p>
          <a:p>
            <a:r>
              <a:rPr lang="en-US" sz="2800" dirty="0" smtClean="0"/>
              <a:t>Review Most </a:t>
            </a:r>
            <a:r>
              <a:rPr lang="en-US" sz="2800" dirty="0"/>
              <a:t>Common Not Met </a:t>
            </a:r>
            <a:r>
              <a:rPr lang="en-US" sz="2800" dirty="0" smtClean="0"/>
              <a:t>Reasons</a:t>
            </a:r>
          </a:p>
          <a:p>
            <a:r>
              <a:rPr lang="en-US" sz="2800" dirty="0" smtClean="0"/>
              <a:t>Provider Training Certificate Examples</a:t>
            </a:r>
            <a:endParaRPr lang="en-US" sz="2800" dirty="0"/>
          </a:p>
          <a:p>
            <a:r>
              <a:rPr lang="en-US" sz="2800" dirty="0" smtClean="0"/>
              <a:t>Give Final </a:t>
            </a:r>
            <a:r>
              <a:rPr lang="en-US" sz="2800" dirty="0"/>
              <a:t>Tips &amp; Suggestions</a:t>
            </a:r>
          </a:p>
          <a:p>
            <a:endParaRPr lang="en-US" dirty="0" smtClean="0"/>
          </a:p>
        </p:txBody>
      </p:sp>
      <p:pic>
        <p:nvPicPr>
          <p:cNvPr id="5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Where To Look For 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8123"/>
            <a:ext cx="10554730" cy="44888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Health Organizations</a:t>
            </a:r>
          </a:p>
          <a:p>
            <a:r>
              <a:rPr lang="en-US" sz="3200" dirty="0" smtClean="0"/>
              <a:t>City/Municipalities</a:t>
            </a:r>
          </a:p>
          <a:p>
            <a:r>
              <a:rPr lang="en-US" sz="3200" dirty="0" smtClean="0"/>
              <a:t>APD</a:t>
            </a:r>
          </a:p>
          <a:p>
            <a:r>
              <a:rPr lang="en-US" sz="3200" dirty="0" smtClean="0"/>
              <a:t>Family Café</a:t>
            </a:r>
          </a:p>
          <a:p>
            <a:r>
              <a:rPr lang="en-US" sz="3200" dirty="0" smtClean="0"/>
              <a:t>Empower Florida Conference</a:t>
            </a:r>
          </a:p>
          <a:p>
            <a:r>
              <a:rPr lang="en-US" sz="3200" dirty="0" smtClean="0"/>
              <a:t>Online Learning Platforms</a:t>
            </a:r>
          </a:p>
          <a:p>
            <a:endParaRPr lang="en-US" sz="3200" dirty="0"/>
          </a:p>
        </p:txBody>
      </p:sp>
      <p:pic>
        <p:nvPicPr>
          <p:cNvPr id="4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5803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Where To Look For 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4566"/>
            <a:ext cx="10554730" cy="48123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TRAIN Florida Website </a:t>
            </a:r>
          </a:p>
          <a:p>
            <a:pPr marL="0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Accounts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Finding Courses</a:t>
            </a:r>
          </a:p>
        </p:txBody>
      </p:sp>
      <p:pic>
        <p:nvPicPr>
          <p:cNvPr id="4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871" y="5848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Where To Look For Training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843099"/>
              </p:ext>
            </p:extLst>
          </p:nvPr>
        </p:nvGraphicFramePr>
        <p:xfrm>
          <a:off x="811213" y="1457325"/>
          <a:ext cx="10306050" cy="441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Document" r:id="rId5" imgW="5937085" imgH="2542710" progId="Word.Document.12">
                  <p:embed/>
                </p:oleObj>
              </mc:Choice>
              <mc:Fallback>
                <p:oleObj name="Document" r:id="rId5" imgW="5937085" imgH="25427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1213" y="1457325"/>
                        <a:ext cx="10306050" cy="441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lide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9726" y="5941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TRAIN Florida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452" y="1688123"/>
            <a:ext cx="10675478" cy="44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The APD </a:t>
            </a:r>
            <a:r>
              <a:rPr lang="en-US" sz="3200" dirty="0"/>
              <a:t>Training Portal </a:t>
            </a:r>
            <a:r>
              <a:rPr lang="en-US" sz="3200" dirty="0" smtClean="0"/>
              <a:t>has instructions for obtaining an account.  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Visit </a:t>
            </a:r>
            <a:r>
              <a:rPr lang="en-US" sz="3200" dirty="0">
                <a:hlinkClick r:id="rId4"/>
              </a:rPr>
              <a:t>http://apdcares.org/providers/training</a:t>
            </a:r>
            <a:r>
              <a:rPr lang="en-US" sz="3200" dirty="0" smtClean="0">
                <a:hlinkClick r:id="rId4"/>
              </a:rPr>
              <a:t>/</a:t>
            </a:r>
            <a:r>
              <a:rPr lang="en-US" sz="3200" dirty="0" smtClean="0"/>
              <a:t> for details.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 smtClean="0"/>
          </a:p>
          <a:p>
            <a:pPr marL="457200" lvl="1" indent="0">
              <a:buNone/>
            </a:pPr>
            <a:endParaRPr lang="en-US" sz="3200" dirty="0"/>
          </a:p>
        </p:txBody>
      </p:sp>
      <p:pic>
        <p:nvPicPr>
          <p:cNvPr id="4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5126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TRAIN Florida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025"/>
            <a:ext cx="1055473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r>
              <a:rPr lang="en-US" sz="3200" dirty="0" smtClean="0"/>
              <a:t>Once you have an account you will receive a student ID which will be linked to all your activities in the learning system.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 smtClean="0"/>
              <a:t>As you complete courses they will be documented on your TRAIN Transcript.</a:t>
            </a:r>
          </a:p>
          <a:p>
            <a:pPr lvl="1"/>
            <a:endParaRPr lang="en-US" sz="3200" dirty="0"/>
          </a:p>
        </p:txBody>
      </p:sp>
      <p:pic>
        <p:nvPicPr>
          <p:cNvPr id="4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193" y="5736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5996" y="393894"/>
            <a:ext cx="9063681" cy="6226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TRAIN Transcript With Name &amp; User ID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09" y="1499918"/>
            <a:ext cx="9002381" cy="3858163"/>
          </a:xfrm>
          <a:prstGeom prst="rect">
            <a:avLst/>
          </a:prstGeom>
        </p:spPr>
      </p:pic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6479" y="584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TRAIN Florida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8123"/>
            <a:ext cx="10554730" cy="44888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Courses</a:t>
            </a:r>
          </a:p>
          <a:p>
            <a:pPr marL="0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You can do a universal </a:t>
            </a:r>
            <a:r>
              <a:rPr lang="en-US" sz="3200" dirty="0"/>
              <a:t>s</a:t>
            </a:r>
            <a:r>
              <a:rPr lang="en-US" sz="3200" dirty="0" smtClean="0"/>
              <a:t>earch of the website to find Courses, Training Plans or Resources.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You can also perform a detailed search within the Course Catalog  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endParaRPr lang="en-US" sz="3200" dirty="0" smtClean="0"/>
          </a:p>
        </p:txBody>
      </p:sp>
      <p:pic>
        <p:nvPicPr>
          <p:cNvPr id="4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5749" y="5872163"/>
            <a:ext cx="90033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 smtClean="0"/>
              <a:t>TRAIN Florida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5582"/>
            <a:ext cx="10554730" cy="4601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The website has a variety of videos and job aids to assist you with getting the most from the learning system.</a:t>
            </a:r>
          </a:p>
          <a:p>
            <a:pPr marL="0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Click here to view tutorials and see job aids: </a:t>
            </a:r>
            <a:r>
              <a:rPr lang="en-US" sz="3200" dirty="0" smtClean="0">
                <a:hlinkClick r:id="rId4"/>
              </a:rPr>
              <a:t>https</a:t>
            </a:r>
            <a:r>
              <a:rPr lang="en-US" sz="3200" dirty="0">
                <a:hlinkClick r:id="rId4"/>
              </a:rPr>
              <a:t>://www.train.org/tutorials</a:t>
            </a:r>
            <a:r>
              <a:rPr lang="en-US" sz="3200" dirty="0" smtClean="0">
                <a:hlinkClick r:id="rId4"/>
              </a:rPr>
              <a:t>/</a:t>
            </a:r>
            <a:endParaRPr lang="en-US" sz="3200" dirty="0" smtClean="0"/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Click here for Provider Advisories related to TRAIN Florida:</a:t>
            </a:r>
          </a:p>
          <a:p>
            <a:pPr marL="457200" lvl="1" indent="0">
              <a:buNone/>
            </a:pPr>
            <a:r>
              <a:rPr lang="en-US" sz="3200" dirty="0">
                <a:hlinkClick r:id="rId5"/>
              </a:rPr>
              <a:t> </a:t>
            </a:r>
            <a:r>
              <a:rPr lang="en-US" sz="3200" dirty="0" smtClean="0">
                <a:hlinkClick r:id="rId5"/>
              </a:rPr>
              <a:t> https</a:t>
            </a:r>
            <a:r>
              <a:rPr lang="en-US" sz="3200" dirty="0">
                <a:hlinkClick r:id="rId5"/>
              </a:rPr>
              <a:t>://</a:t>
            </a:r>
            <a:r>
              <a:rPr lang="en-US" sz="3200" dirty="0" smtClean="0">
                <a:hlinkClick r:id="rId5"/>
              </a:rPr>
              <a:t>apd.myflorida.com/providers/advisories.htm</a:t>
            </a:r>
            <a:endParaRPr lang="en-US" sz="3200" dirty="0" smtClean="0"/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endParaRPr lang="en-US" sz="32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537" y="6059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Annual </a:t>
            </a:r>
            <a:r>
              <a:rPr lang="en-US" sz="3600" dirty="0" smtClean="0"/>
              <a:t>In-Service Training - Certificates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Classroom - Certificate of completion must include:</a:t>
            </a:r>
          </a:p>
          <a:p>
            <a:r>
              <a:rPr lang="en-US" sz="2400" dirty="0" smtClean="0"/>
              <a:t>Participant’s </a:t>
            </a:r>
            <a:r>
              <a:rPr lang="en-US" sz="2400" dirty="0"/>
              <a:t>printed name and signature</a:t>
            </a:r>
          </a:p>
          <a:p>
            <a:r>
              <a:rPr lang="en-US" sz="2400" dirty="0" smtClean="0"/>
              <a:t>Title </a:t>
            </a:r>
            <a:r>
              <a:rPr lang="en-US" sz="2400" dirty="0"/>
              <a:t>of the course</a:t>
            </a:r>
          </a:p>
          <a:p>
            <a:r>
              <a:rPr lang="en-US" sz="2400" dirty="0" smtClean="0"/>
              <a:t>Date </a:t>
            </a:r>
            <a:r>
              <a:rPr lang="en-US" sz="2400" dirty="0"/>
              <a:t>the training occurred (day and date as well </a:t>
            </a:r>
            <a:r>
              <a:rPr lang="en-US" sz="2400" dirty="0" smtClean="0"/>
              <a:t>as beginning </a:t>
            </a:r>
            <a:r>
              <a:rPr lang="en-US" sz="2400" dirty="0"/>
              <a:t>and ending time)</a:t>
            </a:r>
          </a:p>
          <a:p>
            <a:r>
              <a:rPr lang="en-US" sz="2400" dirty="0" smtClean="0"/>
              <a:t>Printed </a:t>
            </a:r>
            <a:r>
              <a:rPr lang="en-US" sz="2400" dirty="0"/>
              <a:t>name of the trainer and signature</a:t>
            </a:r>
          </a:p>
          <a:p>
            <a:r>
              <a:rPr lang="en-US" sz="2400" dirty="0" smtClean="0"/>
              <a:t>Copy </a:t>
            </a:r>
            <a:r>
              <a:rPr lang="en-US" sz="2400" dirty="0"/>
              <a:t>of the agenda or course </a:t>
            </a:r>
            <a:r>
              <a:rPr lang="en-US" sz="2400" dirty="0" smtClean="0"/>
              <a:t>syllabus</a:t>
            </a:r>
          </a:p>
          <a:p>
            <a:endParaRPr lang="en-US" sz="2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412" y="6011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Annual </a:t>
            </a:r>
            <a:r>
              <a:rPr lang="en-US" sz="3600" dirty="0" smtClean="0"/>
              <a:t>In-Service Training - Certificates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54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Non-Classroom </a:t>
            </a:r>
            <a:r>
              <a:rPr lang="en-US" sz="2400" dirty="0"/>
              <a:t>– Certificate of Completion must include:</a:t>
            </a:r>
          </a:p>
          <a:p>
            <a:r>
              <a:rPr lang="en-US" sz="2400" dirty="0" smtClean="0"/>
              <a:t>Participant’s </a:t>
            </a:r>
            <a:r>
              <a:rPr lang="en-US" sz="2400" dirty="0"/>
              <a:t>name</a:t>
            </a:r>
          </a:p>
          <a:p>
            <a:r>
              <a:rPr lang="en-US" sz="2400" dirty="0" smtClean="0"/>
              <a:t>Title </a:t>
            </a:r>
            <a:r>
              <a:rPr lang="en-US" sz="2400" dirty="0"/>
              <a:t>of the course (if not titled as in the handbook, </a:t>
            </a:r>
            <a:r>
              <a:rPr lang="en-US" sz="2400" dirty="0" smtClean="0"/>
              <a:t>then written </a:t>
            </a:r>
            <a:r>
              <a:rPr lang="en-US" sz="2400" dirty="0"/>
              <a:t>confirmation of the course content may be required)</a:t>
            </a:r>
          </a:p>
          <a:p>
            <a:r>
              <a:rPr lang="en-US" sz="2400" dirty="0" smtClean="0"/>
              <a:t>Date(s</a:t>
            </a:r>
            <a:r>
              <a:rPr lang="en-US" sz="2400" dirty="0"/>
              <a:t>) or period over which training course was </a:t>
            </a:r>
            <a:r>
              <a:rPr lang="en-US" sz="2400" dirty="0" smtClean="0"/>
              <a:t>completed and </a:t>
            </a:r>
            <a:r>
              <a:rPr lang="en-US" sz="2400" dirty="0"/>
              <a:t>notation that course was successfully completed</a:t>
            </a:r>
          </a:p>
          <a:p>
            <a:r>
              <a:rPr lang="en-US" sz="2400" dirty="0" smtClean="0"/>
              <a:t>Length </a:t>
            </a:r>
            <a:r>
              <a:rPr lang="en-US" sz="2400" dirty="0"/>
              <a:t>of training/Credit </a:t>
            </a:r>
            <a:r>
              <a:rPr lang="en-US" sz="2400" dirty="0" smtClean="0"/>
              <a:t>hours received</a:t>
            </a:r>
            <a:endParaRPr lang="en-US" sz="2400" dirty="0"/>
          </a:p>
          <a:p>
            <a:r>
              <a:rPr lang="en-US" sz="2400" dirty="0" smtClean="0"/>
              <a:t>Name of </a:t>
            </a:r>
            <a:r>
              <a:rPr lang="en-US" sz="2400" dirty="0"/>
              <a:t>entity providing training</a:t>
            </a:r>
          </a:p>
        </p:txBody>
      </p:sp>
      <p:pic>
        <p:nvPicPr>
          <p:cNvPr id="4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087" y="5922498"/>
            <a:ext cx="820323" cy="7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414" y="1588646"/>
            <a:ext cx="9063681" cy="140777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Handbook Requirements </a:t>
            </a:r>
            <a:endParaRPr lang="en-US" sz="4000" dirty="0"/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326" y="5436325"/>
            <a:ext cx="705393" cy="7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6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Annual </a:t>
            </a:r>
            <a:r>
              <a:rPr lang="en-US" sz="3600" dirty="0" smtClean="0"/>
              <a:t>In-Service Training - Certificates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CD or Video </a:t>
            </a:r>
            <a:r>
              <a:rPr lang="en-US" sz="2400" dirty="0"/>
              <a:t>– Certificate of Completion must include:</a:t>
            </a:r>
          </a:p>
          <a:p>
            <a:r>
              <a:rPr lang="en-US" sz="2400" dirty="0" smtClean="0"/>
              <a:t>Photocopy </a:t>
            </a:r>
            <a:r>
              <a:rPr lang="en-US" sz="2400" dirty="0"/>
              <a:t>of label or training outline (including the title </a:t>
            </a:r>
            <a:r>
              <a:rPr lang="en-US" sz="2400" dirty="0" smtClean="0"/>
              <a:t>of the </a:t>
            </a:r>
            <a:r>
              <a:rPr lang="en-US" sz="2400" dirty="0"/>
              <a:t>course and sponsoring entity)</a:t>
            </a:r>
          </a:p>
          <a:p>
            <a:r>
              <a:rPr lang="en-US" sz="2400" dirty="0" smtClean="0"/>
              <a:t>Printed </a:t>
            </a:r>
            <a:r>
              <a:rPr lang="en-US" sz="2400" dirty="0"/>
              <a:t>name and signature of participant</a:t>
            </a:r>
          </a:p>
          <a:p>
            <a:r>
              <a:rPr lang="en-US" sz="2400" dirty="0" smtClean="0"/>
              <a:t>Date </a:t>
            </a:r>
            <a:r>
              <a:rPr lang="en-US" sz="2400" dirty="0"/>
              <a:t>training occurred</a:t>
            </a:r>
          </a:p>
          <a:p>
            <a:r>
              <a:rPr lang="en-US" sz="2400" dirty="0" smtClean="0"/>
              <a:t>Length </a:t>
            </a:r>
            <a:r>
              <a:rPr lang="en-US" sz="2400" dirty="0"/>
              <a:t>of training (if not noted on CD label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Copy of the agenda or course syllabus</a:t>
            </a:r>
          </a:p>
        </p:txBody>
      </p:sp>
      <p:pic>
        <p:nvPicPr>
          <p:cNvPr id="4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3937" y="5703350"/>
            <a:ext cx="778413" cy="77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0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49" y="1982543"/>
            <a:ext cx="9063681" cy="88726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Examples &amp; Tips</a:t>
            </a:r>
            <a:endParaRPr lang="en-US" sz="4000" dirty="0"/>
          </a:p>
        </p:txBody>
      </p:sp>
      <p:pic>
        <p:nvPicPr>
          <p:cNvPr id="4" name="Slide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805" y="537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10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1251" y="365760"/>
            <a:ext cx="9063681" cy="664858"/>
          </a:xfrm>
        </p:spPr>
        <p:txBody>
          <a:bodyPr/>
          <a:lstStyle/>
          <a:p>
            <a:r>
              <a:rPr lang="en-US" dirty="0" smtClean="0"/>
              <a:t>Classroom Certificate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5" y="1331763"/>
            <a:ext cx="5146765" cy="387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52" y="577210"/>
            <a:ext cx="4220164" cy="5382376"/>
          </a:xfrm>
          <a:prstGeom prst="rect">
            <a:avLst/>
          </a:prstGeom>
        </p:spPr>
      </p:pic>
      <p:pic>
        <p:nvPicPr>
          <p:cNvPr id="8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4412" y="5828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9048" y="492369"/>
            <a:ext cx="9063681" cy="6226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Non-Classroom Certificate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75" y="1115023"/>
            <a:ext cx="4639207" cy="5621937"/>
          </a:xfrm>
          <a:prstGeom prst="rect">
            <a:avLst/>
          </a:prstGeom>
        </p:spPr>
      </p:pic>
      <p:pic>
        <p:nvPicPr>
          <p:cNvPr id="2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932" y="5812971"/>
            <a:ext cx="797214" cy="6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7694" y="492369"/>
            <a:ext cx="9063681" cy="467910"/>
          </a:xfrm>
        </p:spPr>
        <p:txBody>
          <a:bodyPr/>
          <a:lstStyle/>
          <a:p>
            <a:r>
              <a:rPr lang="en-US" dirty="0" smtClean="0"/>
              <a:t>APD Webinar Training Certificate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14" y="960279"/>
            <a:ext cx="5050465" cy="5706271"/>
          </a:xfrm>
          <a:prstGeom prst="rect">
            <a:avLst/>
          </a:prstGeom>
        </p:spPr>
      </p:pic>
      <p:pic>
        <p:nvPicPr>
          <p:cNvPr id="4" name="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918" y="5932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1251" y="365760"/>
            <a:ext cx="9063681" cy="664858"/>
          </a:xfrm>
        </p:spPr>
        <p:txBody>
          <a:bodyPr/>
          <a:lstStyle/>
          <a:p>
            <a:r>
              <a:rPr lang="en-US" dirty="0" smtClean="0"/>
              <a:t>Non-Classroom Certificate</a:t>
            </a:r>
            <a:endParaRPr lang="en-US" dirty="0"/>
          </a:p>
        </p:txBody>
      </p:sp>
      <p:pic>
        <p:nvPicPr>
          <p:cNvPr id="2" name="Slide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451" y="462597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24" y="1030618"/>
            <a:ext cx="7009692" cy="50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96948"/>
            <a:ext cx="9163930" cy="805533"/>
          </a:xfrm>
        </p:spPr>
        <p:txBody>
          <a:bodyPr>
            <a:normAutofit/>
          </a:bodyPr>
          <a:lstStyle/>
          <a:p>
            <a:r>
              <a:rPr lang="en-US" dirty="0" smtClean="0"/>
              <a:t>Classroom Certificate – Missing Trainer’s Name &amp; Signature, Provider’s Signature and Agenda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21" y="942535"/>
            <a:ext cx="7660716" cy="5261322"/>
          </a:xfrm>
          <a:prstGeom prst="rect">
            <a:avLst/>
          </a:prstGeom>
        </p:spPr>
      </p:pic>
      <p:pic>
        <p:nvPicPr>
          <p:cNvPr id="4" name="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99" y="4626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9048" y="225082"/>
            <a:ext cx="9063681" cy="622655"/>
          </a:xfrm>
        </p:spPr>
        <p:txBody>
          <a:bodyPr/>
          <a:lstStyle/>
          <a:p>
            <a:r>
              <a:rPr lang="en-US" dirty="0" smtClean="0"/>
              <a:t>CD or Video Certificate – Missing Agenda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88" y="1815738"/>
            <a:ext cx="5301860" cy="3892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9" y="2120499"/>
            <a:ext cx="5908529" cy="2856450"/>
          </a:xfrm>
          <a:prstGeom prst="rect">
            <a:avLst/>
          </a:prstGeom>
        </p:spPr>
      </p:pic>
      <p:pic>
        <p:nvPicPr>
          <p:cNvPr id="8" name="Slide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663" y="6089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1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/>
              <a:t>Annual</a:t>
            </a:r>
            <a:r>
              <a:rPr lang="en-US" dirty="0"/>
              <a:t> </a:t>
            </a:r>
            <a:r>
              <a:rPr lang="en-US" sz="3600" dirty="0" smtClean="0"/>
              <a:t>In-Service Training – Staff Meetings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6104"/>
            <a:ext cx="10554730" cy="4700860"/>
          </a:xfrm>
        </p:spPr>
        <p:txBody>
          <a:bodyPr>
            <a:normAutofit/>
          </a:bodyPr>
          <a:lstStyle/>
          <a:p>
            <a:r>
              <a:rPr lang="en-US" sz="3200" dirty="0"/>
              <a:t>Staff person can attend a conference/training then come back and train </a:t>
            </a:r>
            <a:r>
              <a:rPr lang="en-US" sz="3200" dirty="0" smtClean="0"/>
              <a:t>others</a:t>
            </a:r>
            <a:r>
              <a:rPr lang="en-US" sz="3200" dirty="0"/>
              <a:t> </a:t>
            </a:r>
            <a:r>
              <a:rPr lang="en-US" sz="3200" dirty="0" smtClean="0"/>
              <a:t>on relevant topics.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smtClean="0"/>
              <a:t>Examples of Activities That Do Not Count Toward Needed Hours:</a:t>
            </a:r>
          </a:p>
          <a:p>
            <a:pPr lvl="1"/>
            <a:r>
              <a:rPr lang="en-US" sz="3200" dirty="0" smtClean="0"/>
              <a:t>Reviewing agency policies &amp; procedures </a:t>
            </a:r>
          </a:p>
          <a:p>
            <a:pPr lvl="1"/>
            <a:r>
              <a:rPr lang="en-US" sz="3200" dirty="0" smtClean="0"/>
              <a:t>Discussing Qlarant Tools and/or the Review Process</a:t>
            </a:r>
          </a:p>
          <a:p>
            <a:pPr lvl="1"/>
            <a:r>
              <a:rPr lang="en-US" sz="3200" dirty="0" smtClean="0"/>
              <a:t>Reading an article or book</a:t>
            </a:r>
          </a:p>
          <a:p>
            <a:endParaRPr lang="en-US" sz="3200" dirty="0"/>
          </a:p>
        </p:txBody>
      </p:sp>
      <p:pic>
        <p:nvPicPr>
          <p:cNvPr id="4" name="Slide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5883" y="5825211"/>
            <a:ext cx="703506" cy="7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/>
          <a:lstStyle/>
          <a:p>
            <a:r>
              <a:rPr lang="en-US" sz="3600" dirty="0"/>
              <a:t>Annual</a:t>
            </a:r>
            <a:r>
              <a:rPr lang="en-US" dirty="0"/>
              <a:t> </a:t>
            </a:r>
            <a:r>
              <a:rPr lang="en-US" sz="3600" dirty="0" smtClean="0"/>
              <a:t>In-Service Training – Staff Meetings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8123"/>
            <a:ext cx="10554730" cy="44888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Make </a:t>
            </a:r>
            <a:r>
              <a:rPr lang="en-US" sz="3200" dirty="0"/>
              <a:t>sure </a:t>
            </a:r>
            <a:r>
              <a:rPr lang="en-US" sz="3200" dirty="0" smtClean="0"/>
              <a:t>training topic within the session is relevant and matches service specific in-service requirements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Training Material – agendas, handouts</a:t>
            </a:r>
          </a:p>
          <a:p>
            <a:endParaRPr lang="en-US" sz="3200" dirty="0"/>
          </a:p>
          <a:p>
            <a:r>
              <a:rPr lang="en-US" sz="3200" dirty="0" smtClean="0"/>
              <a:t>Trainers cannot </a:t>
            </a:r>
            <a:r>
              <a:rPr lang="en-US" sz="3200" dirty="0"/>
              <a:t>issue themselves a certificate as the </a:t>
            </a:r>
            <a:r>
              <a:rPr lang="en-US" sz="3200" dirty="0" smtClean="0"/>
              <a:t>trainer</a:t>
            </a:r>
            <a:endParaRPr lang="en-US" sz="3200" dirty="0"/>
          </a:p>
          <a:p>
            <a:pPr lvl="1"/>
            <a:endParaRPr lang="en-US" dirty="0"/>
          </a:p>
          <a:p>
            <a:pPr lvl="1"/>
            <a:endParaRPr lang="en-US" sz="3200" dirty="0" smtClean="0"/>
          </a:p>
          <a:p>
            <a:pPr marL="457200" lvl="1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pPr marL="457200" lvl="1" indent="0">
              <a:buNone/>
            </a:pPr>
            <a:endParaRPr lang="en-US" sz="3200" dirty="0"/>
          </a:p>
          <a:p>
            <a:pPr marL="914400" lvl="2" indent="0">
              <a:buNone/>
            </a:pPr>
            <a:endParaRPr lang="en-US" sz="2400" i="1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5" name="Slide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0987" y="5584873"/>
            <a:ext cx="900333" cy="90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9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Annual In-Service Training - Handbook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Most current Handbook: </a:t>
            </a:r>
            <a:r>
              <a:rPr lang="en-US" sz="3200" dirty="0" smtClean="0"/>
              <a:t>May 2023 </a:t>
            </a:r>
            <a:r>
              <a:rPr lang="en-US" sz="3200" dirty="0"/>
              <a:t>– Find it here:</a:t>
            </a:r>
          </a:p>
          <a:p>
            <a:pPr marL="0" indent="0">
              <a:buNone/>
            </a:pPr>
            <a:r>
              <a:rPr lang="en-US" sz="3200" dirty="0">
                <a:hlinkClick r:id="rId4"/>
              </a:rPr>
              <a:t>https://</a:t>
            </a:r>
            <a:r>
              <a:rPr lang="en-US" sz="3200" dirty="0" smtClean="0">
                <a:hlinkClick r:id="rId4"/>
              </a:rPr>
              <a:t>ahca.myflorida.com/content/download/5933/file/59G-13.070_DD_iBudget_Waiver_Services_2023.pdf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Service Specific Training Requirements are in Appendix C in the handbook</a:t>
            </a:r>
          </a:p>
        </p:txBody>
      </p:sp>
      <p:pic>
        <p:nvPicPr>
          <p:cNvPr id="6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108" y="5697415"/>
            <a:ext cx="739983" cy="7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1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001"/>
            <a:ext cx="9502211" cy="68579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Annual In-Service </a:t>
            </a:r>
            <a:r>
              <a:rPr lang="en-US" sz="3600" dirty="0" smtClean="0"/>
              <a:t>Training – Final Tips &amp; Suggestions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559" y="1270712"/>
            <a:ext cx="10254241" cy="407921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Review the Current Handbook, Appendix C for specific training areas based on the service you provide.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smtClean="0"/>
              <a:t>Talk with the person(s) being served (or someone who knows them best) and review their Support Plan to learn more about them.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800" dirty="0" smtClean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smtClean="0"/>
              <a:t>Search the internet for live and online training.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1F05-F63F-A540-B90C-FDBEB6E29ED0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726" y="6469621"/>
            <a:ext cx="4115157" cy="365792"/>
          </a:xfrm>
          <a:prstGeom prst="rect">
            <a:avLst/>
          </a:prstGeom>
        </p:spPr>
      </p:pic>
      <p:pic>
        <p:nvPicPr>
          <p:cNvPr id="4" name="Slide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3209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001"/>
            <a:ext cx="9502211" cy="68579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Annual In-Service </a:t>
            </a:r>
            <a:r>
              <a:rPr lang="en-US" sz="3600" dirty="0" smtClean="0"/>
              <a:t>Training – Final Tips &amp; Suggestions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3" y="1345474"/>
            <a:ext cx="10792097" cy="42062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Network with other providers to find out about training being offered in your area or courses they have taken</a:t>
            </a:r>
            <a:r>
              <a:rPr lang="en-US" sz="2800" dirty="0" smtClean="0"/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Establish </a:t>
            </a:r>
            <a:r>
              <a:rPr lang="en-US" sz="2800" dirty="0">
                <a:solidFill>
                  <a:schemeClr val="tx1"/>
                </a:solidFill>
              </a:rPr>
              <a:t>and document a date for how you track your 12-month training period and stick to </a:t>
            </a:r>
            <a:r>
              <a:rPr lang="en-US" sz="2800" dirty="0" smtClean="0">
                <a:solidFill>
                  <a:schemeClr val="tx1"/>
                </a:solidFill>
              </a:rPr>
              <a:t>it.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Have a system for tracking the number of hours you have completed during the year. 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1F05-F63F-A540-B90C-FDBEB6E29ED0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726" y="6469621"/>
            <a:ext cx="4115157" cy="365792"/>
          </a:xfrm>
          <a:prstGeom prst="rect">
            <a:avLst/>
          </a:prstGeom>
        </p:spPr>
      </p:pic>
      <p:pic>
        <p:nvPicPr>
          <p:cNvPr id="7" name="Slide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6762" y="5668912"/>
            <a:ext cx="570239" cy="57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71808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Annual</a:t>
            </a:r>
            <a:r>
              <a:rPr lang="en-US" dirty="0"/>
              <a:t> </a:t>
            </a:r>
            <a:r>
              <a:rPr lang="en-US" sz="3600" dirty="0" smtClean="0"/>
              <a:t>In-Service Training – Final Tips &amp; Suggestions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3016"/>
            <a:ext cx="10554730" cy="388961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The 12-month period cannot be based on the annual Provider Discovery Review date each year. 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Attending </a:t>
            </a:r>
            <a:r>
              <a:rPr lang="en-US" sz="2800" dirty="0"/>
              <a:t>an APD meeting does not mean entire meeting </a:t>
            </a:r>
            <a:r>
              <a:rPr lang="en-US" sz="2800" dirty="0" smtClean="0"/>
              <a:t>can count for </a:t>
            </a:r>
            <a:r>
              <a:rPr lang="en-US" sz="2800" dirty="0"/>
              <a:t>in-service </a:t>
            </a:r>
            <a:r>
              <a:rPr lang="en-US" sz="2800" dirty="0" smtClean="0"/>
              <a:t>hours.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Re-taking basic APD training courses will not be counted toward this requirement unless identified as a need in the APD Plan of </a:t>
            </a:r>
            <a:r>
              <a:rPr lang="en-US" sz="2800" dirty="0" smtClean="0"/>
              <a:t>Remediation.</a:t>
            </a:r>
          </a:p>
          <a:p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Slide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854" y="578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2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001"/>
            <a:ext cx="9502211" cy="68579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Annual In-Service </a:t>
            </a:r>
            <a:r>
              <a:rPr lang="en-US" sz="3600" dirty="0" smtClean="0"/>
              <a:t>Training – Final Tips &amp; Suggestions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837"/>
            <a:ext cx="10254241" cy="405149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smtClean="0"/>
              <a:t>View online training in its entirety.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US" sz="2800" dirty="0" smtClean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Support Coordinators - In-Service Verification Form </a:t>
            </a:r>
            <a:r>
              <a:rPr lang="en-US" sz="2800" dirty="0" smtClean="0"/>
              <a:t>must </a:t>
            </a:r>
            <a:r>
              <a:rPr lang="en-US" sz="2800" dirty="0"/>
              <a:t>be completed for non APD training - </a:t>
            </a:r>
            <a:r>
              <a:rPr lang="en-US" sz="2800" dirty="0">
                <a:hlinkClick r:id="rId4"/>
              </a:rPr>
              <a:t>http://</a:t>
            </a:r>
            <a:r>
              <a:rPr lang="en-US" sz="2800" dirty="0" smtClean="0">
                <a:hlinkClick r:id="rId4"/>
              </a:rPr>
              <a:t>www.flrules.org/Gateway/reference.asp?No=Ref-12745</a:t>
            </a:r>
            <a:endParaRPr lang="en-US" sz="2800" dirty="0" smtClean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800" dirty="0" smtClean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smtClean="0"/>
              <a:t>Review your documents to ensure compliance with the handbook requirements.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1F05-F63F-A540-B90C-FDBEB6E29ED0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726" y="6469621"/>
            <a:ext cx="4115157" cy="365792"/>
          </a:xfrm>
          <a:prstGeom prst="rect">
            <a:avLst/>
          </a:prstGeom>
        </p:spPr>
      </p:pic>
      <p:pic>
        <p:nvPicPr>
          <p:cNvPr id="9" name="Slide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5172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04949"/>
            <a:ext cx="9502211" cy="82000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400" dirty="0"/>
              <a:t>Florida Statewide Quality Assurance Program</a:t>
            </a:r>
            <a:r>
              <a:rPr lang="en-US" sz="4000" b="1" dirty="0">
                <a:solidFill>
                  <a:schemeClr val="tx1"/>
                </a:solidFill>
              </a:rPr>
              <a:t/>
            </a:r>
            <a:br>
              <a:rPr lang="en-US" sz="4000" b="1" dirty="0">
                <a:solidFill>
                  <a:schemeClr val="tx1"/>
                </a:solidFill>
              </a:rPr>
            </a:b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>
          <a:xfrm>
            <a:off x="1237956" y="1097280"/>
            <a:ext cx="10115843" cy="507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Service Representative: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Email: FSQAPcustomerservice@qlarant.com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Phone Number: 1 (866) 254-2075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Secure Fax Number: 1 (888) 877-5526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to find the tools:</a:t>
            </a:r>
          </a:p>
          <a:p>
            <a:pPr marL="0" lvl="0" indent="0"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https://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florida.qlarant.com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400" b="1" dirty="0">
                <a:solidFill>
                  <a:srgbClr val="FFC000"/>
                </a:solidFill>
              </a:rPr>
              <a:t>Provider Review Tools&gt;FSQAP Discovery Review Tools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0" lvl="0" indent="0">
              <a:spcBef>
                <a:spcPts val="180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for e-notifications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C20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1F05-F63F-A540-B90C-FDBEB6E29ED0}" type="slidenum">
              <a:rPr lang="en-US" smtClean="0"/>
              <a:t>44</a:t>
            </a:fld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0928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6"/>
            <a:ext cx="9063681" cy="605545"/>
          </a:xfrm>
        </p:spPr>
        <p:txBody>
          <a:bodyPr/>
          <a:lstStyle/>
          <a:p>
            <a:r>
              <a:rPr lang="en-US" dirty="0" smtClean="0"/>
              <a:t>Annual In-Service Training – Services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199" y="1448972"/>
            <a:ext cx="5181600" cy="44747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Behavior Assistant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Life Skills Development 1 (Companion</a:t>
            </a:r>
            <a:r>
              <a:rPr lang="en-US" sz="24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Life Skills Development 2 (Supported Employment</a:t>
            </a:r>
            <a:r>
              <a:rPr lang="en-US" sz="24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Life Skills Development 3 (Adult Day Training</a:t>
            </a:r>
            <a:r>
              <a:rPr lang="en-US" sz="24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Life </a:t>
            </a:r>
            <a:r>
              <a:rPr lang="en-US" sz="2400" dirty="0" smtClean="0"/>
              <a:t>Skills Development 4 </a:t>
            </a:r>
            <a:r>
              <a:rPr lang="en-US" sz="2400" dirty="0"/>
              <a:t>(Prevocational</a:t>
            </a:r>
            <a:r>
              <a:rPr lang="en-US" sz="2400" dirty="0" smtClean="0"/>
              <a:t>) NEW SERVICE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Personal Supports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448972"/>
            <a:ext cx="5181600" cy="47279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Residential Habilitation </a:t>
            </a:r>
            <a:r>
              <a:rPr lang="en-US" sz="2400" dirty="0" smtClean="0"/>
              <a:t>– Standard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Residential Habilitation – Behavior Focus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Residential Habilitation – Intensive Behavior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Residential Habilitation - Enhanced Intensive </a:t>
            </a:r>
            <a:r>
              <a:rPr lang="en-US" sz="2400" dirty="0" smtClean="0"/>
              <a:t>Behavior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Support </a:t>
            </a:r>
            <a:r>
              <a:rPr lang="en-US" sz="2400" dirty="0" smtClean="0"/>
              <a:t>Coordination/CDC+ Consultant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Supported Living Coaching</a:t>
            </a:r>
          </a:p>
        </p:txBody>
      </p:sp>
      <p:pic>
        <p:nvPicPr>
          <p:cNvPr id="7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524" y="5923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4234"/>
            <a:ext cx="9063681" cy="548640"/>
          </a:xfrm>
        </p:spPr>
        <p:txBody>
          <a:bodyPr/>
          <a:lstStyle/>
          <a:p>
            <a:r>
              <a:rPr lang="en-US" dirty="0" smtClean="0"/>
              <a:t>Annual In-Service Training – Hours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9649"/>
            <a:ext cx="10554730" cy="458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4</a:t>
            </a:r>
            <a:r>
              <a:rPr lang="en-US" sz="3200" dirty="0" smtClean="0"/>
              <a:t> hours of training required for the following services: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Life </a:t>
            </a:r>
            <a:r>
              <a:rPr lang="en-US" sz="3200" dirty="0"/>
              <a:t>Skills Development 1 (Companion</a:t>
            </a:r>
            <a:r>
              <a:rPr lang="en-US" sz="3200" dirty="0" smtClean="0"/>
              <a:t>)</a:t>
            </a:r>
          </a:p>
          <a:p>
            <a:pPr marL="0" indent="0">
              <a:buNone/>
            </a:pPr>
            <a:r>
              <a:rPr lang="en-US" sz="3200" dirty="0"/>
              <a:t>	Personal </a:t>
            </a:r>
            <a:r>
              <a:rPr lang="en-US" sz="3200" dirty="0" smtClean="0"/>
              <a:t>Supports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04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4234"/>
            <a:ext cx="9063681" cy="548640"/>
          </a:xfrm>
        </p:spPr>
        <p:txBody>
          <a:bodyPr>
            <a:noAutofit/>
          </a:bodyPr>
          <a:lstStyle/>
          <a:p>
            <a:r>
              <a:rPr lang="en-US" sz="3600" dirty="0" smtClean="0"/>
              <a:t>Annual In-Service Training – Hours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/>
              <a:t>8</a:t>
            </a:r>
            <a:r>
              <a:rPr lang="en-US" sz="3200" dirty="0" smtClean="0"/>
              <a:t> </a:t>
            </a:r>
            <a:r>
              <a:rPr lang="en-US" sz="3200" dirty="0"/>
              <a:t>hours of </a:t>
            </a:r>
            <a:r>
              <a:rPr lang="en-US" sz="3200" dirty="0" smtClean="0"/>
              <a:t>in-service training </a:t>
            </a:r>
            <a:r>
              <a:rPr lang="en-US" sz="3200" dirty="0"/>
              <a:t>required for the following services</a:t>
            </a:r>
            <a:r>
              <a:rPr lang="en-US" sz="3200" dirty="0" smtClean="0"/>
              <a:t>:	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Behavior Assistant</a:t>
            </a:r>
          </a:p>
          <a:p>
            <a:pPr marL="0" indent="0">
              <a:buNone/>
            </a:pPr>
            <a:r>
              <a:rPr lang="en-US" sz="3200" dirty="0"/>
              <a:t>	Life Skills Development 2 (Supported Employment</a:t>
            </a:r>
            <a:r>
              <a:rPr lang="en-US" sz="3200" dirty="0" smtClean="0"/>
              <a:t>)</a:t>
            </a:r>
          </a:p>
          <a:p>
            <a:pPr marL="0" indent="0">
              <a:buNone/>
            </a:pPr>
            <a:r>
              <a:rPr lang="en-US" sz="3200" dirty="0"/>
              <a:t>	Life Skills Development 3 (Adult Day Training</a:t>
            </a:r>
            <a:r>
              <a:rPr lang="en-US" sz="3200" dirty="0" smtClean="0"/>
              <a:t>)</a:t>
            </a:r>
          </a:p>
          <a:p>
            <a:pPr marL="0" indent="0">
              <a:buNone/>
            </a:pPr>
            <a:r>
              <a:rPr lang="en-US" sz="3200" dirty="0"/>
              <a:t>	Life </a:t>
            </a:r>
            <a:r>
              <a:rPr lang="en-US" sz="3200" dirty="0" smtClean="0"/>
              <a:t>Skills Development 4 </a:t>
            </a:r>
            <a:r>
              <a:rPr lang="en-US" sz="3200" dirty="0"/>
              <a:t>(Prevocational)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Supported Living Coaching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</p:txBody>
      </p:sp>
      <p:pic>
        <p:nvPicPr>
          <p:cNvPr id="4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26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4234"/>
            <a:ext cx="9063681" cy="548640"/>
          </a:xfrm>
        </p:spPr>
        <p:txBody>
          <a:bodyPr>
            <a:noAutofit/>
          </a:bodyPr>
          <a:lstStyle/>
          <a:p>
            <a:r>
              <a:rPr lang="en-US" sz="3600" dirty="0" smtClean="0"/>
              <a:t>Annual In-Service Training – Hours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8</a:t>
            </a:r>
            <a:r>
              <a:rPr lang="en-US" sz="3200" dirty="0" smtClean="0"/>
              <a:t> </a:t>
            </a:r>
            <a:r>
              <a:rPr lang="en-US" sz="3200" dirty="0"/>
              <a:t>hours of </a:t>
            </a:r>
            <a:r>
              <a:rPr lang="en-US" sz="3200" dirty="0" smtClean="0"/>
              <a:t>in-service training </a:t>
            </a:r>
            <a:r>
              <a:rPr lang="en-US" sz="3200" dirty="0"/>
              <a:t>required for the following services</a:t>
            </a:r>
            <a:r>
              <a:rPr lang="en-US" sz="3200" dirty="0" smtClean="0"/>
              <a:t>:	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Residential </a:t>
            </a:r>
            <a:r>
              <a:rPr lang="en-US" sz="3200" dirty="0"/>
              <a:t>Habilitation – Standard</a:t>
            </a:r>
          </a:p>
          <a:p>
            <a:pPr marL="0" indent="0">
              <a:buNone/>
            </a:pPr>
            <a:r>
              <a:rPr lang="en-US" sz="3200" dirty="0" smtClean="0"/>
              <a:t>	Residential </a:t>
            </a:r>
            <a:r>
              <a:rPr lang="en-US" sz="3200" dirty="0"/>
              <a:t>Habilitation – Behavior Focus</a:t>
            </a:r>
          </a:p>
          <a:p>
            <a:pPr marL="0" indent="0">
              <a:buNone/>
            </a:pPr>
            <a:r>
              <a:rPr lang="en-US" sz="3200" dirty="0" smtClean="0"/>
              <a:t>	Residential </a:t>
            </a:r>
            <a:r>
              <a:rPr lang="en-US" sz="3200" dirty="0"/>
              <a:t>Habilitation – Intensive Behavior</a:t>
            </a:r>
          </a:p>
          <a:p>
            <a:pPr marL="0" indent="0">
              <a:buNone/>
            </a:pPr>
            <a:r>
              <a:rPr lang="en-US" sz="3200" dirty="0" smtClean="0"/>
              <a:t>	Residential </a:t>
            </a:r>
            <a:r>
              <a:rPr lang="en-US" sz="3200" dirty="0"/>
              <a:t>Habilitation - Enhanced Intensive Behavior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</p:txBody>
      </p:sp>
      <p:pic>
        <p:nvPicPr>
          <p:cNvPr id="5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16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4234"/>
            <a:ext cx="9063681" cy="548640"/>
          </a:xfrm>
        </p:spPr>
        <p:txBody>
          <a:bodyPr>
            <a:noAutofit/>
          </a:bodyPr>
          <a:lstStyle/>
          <a:p>
            <a:r>
              <a:rPr lang="en-US" sz="3600" dirty="0" smtClean="0"/>
              <a:t>Annual In-Service Training – Hours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18 </a:t>
            </a:r>
            <a:r>
              <a:rPr lang="en-US" sz="3200" dirty="0"/>
              <a:t>hours of </a:t>
            </a:r>
            <a:r>
              <a:rPr lang="en-US" sz="3200" dirty="0" smtClean="0"/>
              <a:t>in-service training </a:t>
            </a:r>
            <a:r>
              <a:rPr lang="en-US" sz="3200" dirty="0"/>
              <a:t>required for the following services</a:t>
            </a:r>
            <a:r>
              <a:rPr lang="en-US" sz="3200" dirty="0" smtClean="0"/>
              <a:t>:	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Support Coordination/CDC+ Consultant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endParaRPr lang="en-US" sz="3200" dirty="0" smtClean="0"/>
          </a:p>
        </p:txBody>
      </p:sp>
      <p:pic>
        <p:nvPicPr>
          <p:cNvPr id="4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846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5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xSourceItemID xmlns="6e9b8435-1346-43cd-b817-8aa95282fcec" xsi:nil="true"/>
    <AxSourceListID xmlns="6e9b8435-1346-43cd-b817-8aa95282fcec" xsi:nil="true"/>
    <SharedWithUsers xmlns="d22d0c17-5019-43c4-a5ef-f2cfe005557a">
      <UserInfo>
        <DisplayName>Janet Tynes</DisplayName>
        <AccountId>420</AccountId>
        <AccountType/>
      </UserInfo>
      <UserInfo>
        <DisplayName>Theresa Skidmore</DisplayName>
        <AccountId>110</AccountId>
        <AccountType/>
      </UserInfo>
      <UserInfo>
        <DisplayName>Christie Gentry</DisplayName>
        <AccountId>66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C351CF9AC12D468E002A28231F03BC" ma:contentTypeVersion="18" ma:contentTypeDescription="Create a new document." ma:contentTypeScope="" ma:versionID="af07c8d7945d48aba9a4b9443e34f852">
  <xsd:schema xmlns:xsd="http://www.w3.org/2001/XMLSchema" xmlns:xs="http://www.w3.org/2001/XMLSchema" xmlns:p="http://schemas.microsoft.com/office/2006/metadata/properties" xmlns:ns2="6e9b8435-1346-43cd-b817-8aa95282fcec" xmlns:ns3="d22d0c17-5019-43c4-a5ef-f2cfe005557a" targetNamespace="http://schemas.microsoft.com/office/2006/metadata/properties" ma:root="true" ma:fieldsID="0c8e950e1fa7612fef7b6f765ec274fb" ns2:_="" ns3:_="">
    <xsd:import namespace="6e9b8435-1346-43cd-b817-8aa95282fcec"/>
    <xsd:import namespace="d22d0c17-5019-43c4-a5ef-f2cfe005557a"/>
    <xsd:element name="properties">
      <xsd:complexType>
        <xsd:sequence>
          <xsd:element name="documentManagement">
            <xsd:complexType>
              <xsd:all>
                <xsd:element ref="ns2:AxSourceListID" minOccurs="0"/>
                <xsd:element ref="ns2:AxSourceItem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8435-1346-43cd-b817-8aa95282fcec" elementFormDefault="qualified">
    <xsd:import namespace="http://schemas.microsoft.com/office/2006/documentManagement/types"/>
    <xsd:import namespace="http://schemas.microsoft.com/office/infopath/2007/PartnerControls"/>
    <xsd:element name="AxSourceListID" ma:index="8" nillable="true" ma:displayName="AxSourceListID" ma:hidden="true" ma:internalName="AxSourceListID">
      <xsd:simpleType>
        <xsd:restriction base="dms:Unknown"/>
      </xsd:simpleType>
    </xsd:element>
    <xsd:element name="AxSourceItemID" ma:index="9" nillable="true" ma:displayName="AxSourceItemID" ma:hidden="true" ma:internalName="AxSourceItem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2d0c17-5019-43c4-a5ef-f2cfe0055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E212D2-94AA-4CAC-8B31-F69D8008526B}">
  <ds:schemaRefs>
    <ds:schemaRef ds:uri="http://purl.org/dc/dcmitype/"/>
    <ds:schemaRef ds:uri="http://schemas.openxmlformats.org/package/2006/metadata/core-properties"/>
    <ds:schemaRef ds:uri="d22d0c17-5019-43c4-a5ef-f2cfe005557a"/>
    <ds:schemaRef ds:uri="http://schemas.microsoft.com/office/2006/documentManagement/types"/>
    <ds:schemaRef ds:uri="http://purl.org/dc/terms/"/>
    <ds:schemaRef ds:uri="http://purl.org/dc/elements/1.1/"/>
    <ds:schemaRef ds:uri="6e9b8435-1346-43cd-b817-8aa95282fcec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79CA1FC-224E-4CBF-951A-64974300C3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0C5432-0692-4CA9-8F96-B769456048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b8435-1346-43cd-b817-8aa95282fcec"/>
    <ds:schemaRef ds:uri="d22d0c17-5019-43c4-a5ef-f2cfe00555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</TotalTime>
  <Words>1496</Words>
  <Application>Microsoft Office PowerPoint</Application>
  <PresentationFormat>Widescreen</PresentationFormat>
  <Paragraphs>238</Paragraphs>
  <Slides>44</Slides>
  <Notes>1</Notes>
  <HiddenSlides>0</HiddenSlides>
  <MMClips>44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Adobe Garamond Pro Bold</vt:lpstr>
      <vt:lpstr>Arial</vt:lpstr>
      <vt:lpstr>Calibri</vt:lpstr>
      <vt:lpstr>Wingdings</vt:lpstr>
      <vt:lpstr>Office Theme</vt:lpstr>
      <vt:lpstr>Document</vt:lpstr>
      <vt:lpstr> Provider Annual In-Service  Training Presentation June 2023  For audio, click on the speaker icon at the bottom left of each presentation slide.   </vt:lpstr>
      <vt:lpstr>Training Purpose</vt:lpstr>
      <vt:lpstr>Handbook Requirements </vt:lpstr>
      <vt:lpstr>Annual In-Service Training - Handbook</vt:lpstr>
      <vt:lpstr>Annual In-Service Training – Services</vt:lpstr>
      <vt:lpstr>Annual In-Service Training – Hours </vt:lpstr>
      <vt:lpstr>Annual In-Service Training – Hours </vt:lpstr>
      <vt:lpstr>Annual In-Service Training – Hours </vt:lpstr>
      <vt:lpstr>Annual In-Service Training – Hours </vt:lpstr>
      <vt:lpstr>Training Topics</vt:lpstr>
      <vt:lpstr>Annual In-Service - training should related to: </vt:lpstr>
      <vt:lpstr> Annual In-Service - training should related to: </vt:lpstr>
      <vt:lpstr>       Annual In-Service - training should related to: </vt:lpstr>
      <vt:lpstr> Annual In-Service - training should related to: </vt:lpstr>
      <vt:lpstr> Annual In-Service - training should related to: </vt:lpstr>
      <vt:lpstr>  Annual In-Service - training should related to: </vt:lpstr>
      <vt:lpstr>Training Documentation</vt:lpstr>
      <vt:lpstr>Provider Completed Required Annual In-Service Training </vt:lpstr>
      <vt:lpstr>Training Formats</vt:lpstr>
      <vt:lpstr>Where To Look For Training</vt:lpstr>
      <vt:lpstr>Where To Look For Training</vt:lpstr>
      <vt:lpstr>Where To Look For Training</vt:lpstr>
      <vt:lpstr>TRAIN Florida</vt:lpstr>
      <vt:lpstr>TRAIN Florida</vt:lpstr>
      <vt:lpstr>TRAIN Transcript With Name &amp; User ID</vt:lpstr>
      <vt:lpstr>TRAIN Florida</vt:lpstr>
      <vt:lpstr>TRAIN Florida</vt:lpstr>
      <vt:lpstr>Annual In-Service Training - Certificates</vt:lpstr>
      <vt:lpstr>Annual In-Service Training - Certificates</vt:lpstr>
      <vt:lpstr>Annual In-Service Training - Certificates</vt:lpstr>
      <vt:lpstr>Examples &amp; Tips</vt:lpstr>
      <vt:lpstr>Classroom Certificate </vt:lpstr>
      <vt:lpstr>Non-Classroom Certificate</vt:lpstr>
      <vt:lpstr>APD Webinar Training Certificate</vt:lpstr>
      <vt:lpstr>Non-Classroom Certificate</vt:lpstr>
      <vt:lpstr>Classroom Certificate – Missing Trainer’s Name &amp; Signature, Provider’s Signature and Agenda</vt:lpstr>
      <vt:lpstr>CD or Video Certificate – Missing Agenda</vt:lpstr>
      <vt:lpstr>Annual In-Service Training – Staff Meetings</vt:lpstr>
      <vt:lpstr>Annual In-Service Training – Staff Meetings</vt:lpstr>
      <vt:lpstr>Annual In-Service Training – Final Tips &amp; Suggestions </vt:lpstr>
      <vt:lpstr>Annual In-Service Training – Final Tips &amp; Suggestions </vt:lpstr>
      <vt:lpstr>Annual In-Service Training – Final Tips &amp; Suggestions</vt:lpstr>
      <vt:lpstr>Annual In-Service Training – Final Tips &amp; Suggestions </vt:lpstr>
      <vt:lpstr> Florida Statewide Quality Assurance Program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Morrell</dc:creator>
  <cp:lastModifiedBy>Charlene Henry</cp:lastModifiedBy>
  <cp:revision>112</cp:revision>
  <dcterms:created xsi:type="dcterms:W3CDTF">2022-11-14T18:45:08Z</dcterms:created>
  <dcterms:modified xsi:type="dcterms:W3CDTF">2023-06-23T20:17:10Z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0x01010010C351CF9AC12D468E002A28231F03BC</vt:lpwstr>
  </property>
</Properties>
</file>