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257" r:id="rId6"/>
    <p:sldId id="267" r:id="rId7"/>
    <p:sldId id="289" r:id="rId8"/>
    <p:sldId id="305" r:id="rId9"/>
    <p:sldId id="285" r:id="rId10"/>
    <p:sldId id="290" r:id="rId11"/>
    <p:sldId id="291" r:id="rId12"/>
    <p:sldId id="295" r:id="rId13"/>
    <p:sldId id="266" r:id="rId14"/>
    <p:sldId id="269" r:id="rId15"/>
    <p:sldId id="270" r:id="rId16"/>
    <p:sldId id="306" r:id="rId17"/>
    <p:sldId id="272" r:id="rId18"/>
    <p:sldId id="311" r:id="rId19"/>
    <p:sldId id="320" r:id="rId20"/>
    <p:sldId id="318" r:id="rId21"/>
    <p:sldId id="317" r:id="rId22"/>
    <p:sldId id="316" r:id="rId23"/>
    <p:sldId id="315" r:id="rId24"/>
    <p:sldId id="314" r:id="rId25"/>
    <p:sldId id="296" r:id="rId26"/>
    <p:sldId id="321" r:id="rId27"/>
    <p:sldId id="323" r:id="rId28"/>
    <p:sldId id="324" r:id="rId29"/>
    <p:sldId id="322" r:id="rId30"/>
    <p:sldId id="308" r:id="rId31"/>
    <p:sldId id="300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4014F-18DC-43CD-89E8-AADD52DC4375}" type="datetimeFigureOut">
              <a:rPr lang="en-US" smtClean="0"/>
              <a:t>6/26/2018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D6B9D-536E-4496-A7D1-9BBD29F1D5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2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0" y="1364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8513" y="859809"/>
            <a:ext cx="9144000" cy="2007406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8513" y="2925218"/>
            <a:ext cx="9144000" cy="129994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66" y="5250728"/>
            <a:ext cx="2700549" cy="66703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870705" y="291963"/>
            <a:ext cx="842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Best People. Best Solutions. Best Results.</a:t>
            </a:r>
            <a:r>
              <a:rPr lang="en-US" sz="1400" baseline="30000" dirty="0" smtClean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4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99886" y="0"/>
            <a:ext cx="9463314" cy="91364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0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99886" y="0"/>
            <a:ext cx="9463314" cy="91364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21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2FDA-0F19-4BE4-A3ED-815D8DC502E7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80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6567-D118-42B1-A4EC-3A7165D037A5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31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45F1-EC30-4E7A-AEBB-C40AEFBDFE5F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90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80F3-756C-400E-BCDA-C3A1E16E07D7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68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4BFC9-BE1F-4780-A776-D37747DFDB90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1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59AB-926E-4B40-8848-1CBB00285C70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023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7F9D-D1F7-4DB4-A61A-9390C56BFB01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16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608DF-E663-4DE6-BC5B-42EE23F4B07B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2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4"/>
          <a:stretch/>
        </p:blipFill>
        <p:spPr>
          <a:xfrm>
            <a:off x="0" y="-13648"/>
            <a:ext cx="12192000" cy="5268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4816" y="2579426"/>
            <a:ext cx="9144000" cy="551880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15" y="318753"/>
            <a:ext cx="2108688" cy="52084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1399ED6-5CFB-41B5-ADFC-A96C42F6EAD8}"/>
              </a:ext>
            </a:extLst>
          </p:cNvPr>
          <p:cNvSpPr txBox="1">
            <a:spLocks/>
          </p:cNvSpPr>
          <p:nvPr userDrawn="1"/>
        </p:nvSpPr>
        <p:spPr>
          <a:xfrm>
            <a:off x="1296538" y="5326039"/>
            <a:ext cx="9144000" cy="1043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20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C20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C20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C20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9C20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smtClean="0"/>
              <a:t>Presenter</a:t>
            </a:r>
          </a:p>
          <a:p>
            <a:pPr marL="0" indent="0" algn="ctr">
              <a:buNone/>
            </a:pPr>
            <a:r>
              <a:rPr lang="en-US" sz="2400" dirty="0" smtClean="0"/>
              <a:t>Title of Presenter</a:t>
            </a:r>
          </a:p>
          <a:p>
            <a:pPr marL="0" indent="0" algn="ctr">
              <a:buNone/>
            </a:pPr>
            <a:r>
              <a:rPr lang="en-US" sz="2400" dirty="0" smtClean="0"/>
              <a:t>Date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3" b="16586"/>
          <a:stretch/>
        </p:blipFill>
        <p:spPr>
          <a:xfrm>
            <a:off x="973379" y="0"/>
            <a:ext cx="9298997" cy="52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94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81A66-67CA-4720-BD03-27D8FDC0EAF5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80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B99F9-136F-4A7D-8146-9B475886BF5F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1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75688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14684"/>
            <a:ext cx="9144000" cy="129994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81" y="415069"/>
            <a:ext cx="2353107" cy="58121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4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0DF0-AF12-4807-A8B0-1B31BB95AF33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9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yellow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C7377-08DE-447E-8D26-C23820A57AF9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7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197" y="5398826"/>
            <a:ext cx="10360262" cy="64556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1847" y="6064913"/>
            <a:ext cx="10366612" cy="3848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7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6" b="22116"/>
          <a:stretch/>
        </p:blipFill>
        <p:spPr>
          <a:xfrm>
            <a:off x="0" y="5792560"/>
            <a:ext cx="12192000" cy="9579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364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5" y="6095766"/>
            <a:ext cx="1852315" cy="457521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8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6" b="22116"/>
          <a:stretch/>
        </p:blipFill>
        <p:spPr>
          <a:xfrm>
            <a:off x="0" y="5792560"/>
            <a:ext cx="12192000" cy="9579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5" y="6095766"/>
            <a:ext cx="1852315" cy="457521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18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694" y="5891094"/>
            <a:ext cx="7578163" cy="7313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741994"/>
            <a:ext cx="12192000" cy="129653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4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291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7075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E3032-4539-4CA5-A365-BFBD57612961}" type="datetime1">
              <a:rPr lang="en-US" smtClean="0"/>
              <a:t>6/26/2018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2214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686" y="6356350"/>
            <a:ext cx="497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3F5E1-D136-404D-8C86-46710894BD6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80B8CA-9D1D-42AA-80FD-D755181D7F0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545762" y="0"/>
            <a:ext cx="1646238" cy="16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0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49" r:id="rId3"/>
    <p:sldLayoutId id="2147483650" r:id="rId4"/>
    <p:sldLayoutId id="2147483664" r:id="rId5"/>
    <p:sldLayoutId id="2147483651" r:id="rId6"/>
    <p:sldLayoutId id="2147483654" r:id="rId7"/>
    <p:sldLayoutId id="2147483661" r:id="rId8"/>
    <p:sldLayoutId id="2147483660" r:id="rId9"/>
    <p:sldLayoutId id="2147483663" r:id="rId10"/>
    <p:sldLayoutId id="2147483665" r:id="rId11"/>
    <p:sldLayoutId id="2147483652" r:id="rId12"/>
    <p:sldLayoutId id="2147483666" r:id="rId13"/>
    <p:sldLayoutId id="2147483653" r:id="rId14"/>
    <p:sldLayoutId id="2147483667" r:id="rId15"/>
    <p:sldLayoutId id="2147483655" r:id="rId16"/>
    <p:sldLayoutId id="2147483668" r:id="rId17"/>
    <p:sldLayoutId id="2147483656" r:id="rId18"/>
    <p:sldLayoutId id="2147483657" r:id="rId19"/>
    <p:sldLayoutId id="2147483658" r:id="rId20"/>
    <p:sldLayoutId id="2147483659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9C20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C20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C20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C20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C20A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hyperlink" Target="http://apd.myflorida.com/providers/training/web-based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9.png"/><Relationship Id="rId4" Type="http://schemas.openxmlformats.org/officeDocument/2006/relationships/hyperlink" Target="http://www.florida.qlarant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hyperlink" Target="http://www.florida.qlarant.com/" TargetMode="External"/><Relationship Id="rId4" Type="http://schemas.openxmlformats.org/officeDocument/2006/relationships/hyperlink" Target="http://apd.myflorida.com/ibudget/docs/iBudget%20Waiver%20Handbook%20June%202018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54034" y="859809"/>
            <a:ext cx="9744892" cy="200740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Preparing for Your Provider Discovery Review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38513" y="3084875"/>
            <a:ext cx="9144000" cy="129994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June 2018</a:t>
            </a:r>
            <a:endParaRPr lang="en-US" sz="3200" b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5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3"/>
    </mc:Choice>
    <mc:Fallback xmlns="">
      <p:transition spd="slow" advTm="11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Administrative Records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indent="-365760"/>
            <a:r>
              <a:rPr lang="en-US" sz="3200" dirty="0" smtClean="0"/>
              <a:t>Administrative Records can </a:t>
            </a:r>
            <a:r>
              <a:rPr lang="en-US" sz="3200" dirty="0"/>
              <a:t>be in a binder, manila envelope, file folder, paper-clipped together, </a:t>
            </a:r>
            <a:r>
              <a:rPr lang="en-US" sz="3200" dirty="0" smtClean="0"/>
              <a:t>etc.</a:t>
            </a:r>
          </a:p>
          <a:p>
            <a:pPr marL="365760" indent="-365760"/>
            <a:r>
              <a:rPr lang="en-US" sz="3200" dirty="0" smtClean="0"/>
              <a:t>Documentation can be kept as hard copies, electronically or combination of both</a:t>
            </a:r>
            <a:endParaRPr lang="en-US" sz="3200" dirty="0"/>
          </a:p>
          <a:p>
            <a:pPr marL="365760" indent="-365760"/>
            <a:r>
              <a:rPr lang="en-US" sz="3200" dirty="0" smtClean="0"/>
              <a:t>Note</a:t>
            </a:r>
            <a:r>
              <a:rPr lang="en-US" sz="3200" dirty="0"/>
              <a:t>: The better organized you are, the easier it will be to know what you have and what you may still need to locate before </a:t>
            </a:r>
            <a:r>
              <a:rPr lang="en-US" sz="3200" dirty="0" smtClean="0"/>
              <a:t>Qlarant arrives.  It will also help the Qlarant reviewer find documents and expedite the review 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98"/>
    </mc:Choice>
    <mc:Fallback xmlns="">
      <p:transition spd="slow" advTm="3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Policies </a:t>
            </a:r>
            <a:r>
              <a:rPr lang="en-US" sz="3600" b="1" dirty="0"/>
              <a:t>and </a:t>
            </a:r>
            <a:r>
              <a:rPr lang="en-US" sz="3600" b="1" dirty="0" smtClean="0"/>
              <a:t>Procedures – Agencies Only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indent="-365760"/>
            <a:r>
              <a:rPr lang="en-US" sz="3200" dirty="0"/>
              <a:t>Policy – A definite course of action adopted for expediency.   </a:t>
            </a:r>
          </a:p>
          <a:p>
            <a:pPr marL="822960" lvl="2" indent="-365760">
              <a:buFont typeface="Wingdings" panose="05000000000000000000" pitchFamily="2" charset="2"/>
              <a:buChar char="Ø"/>
            </a:pPr>
            <a:r>
              <a:rPr lang="en-US" sz="3200" dirty="0"/>
              <a:t>User-friendly definition:  What you will do</a:t>
            </a:r>
            <a:br>
              <a:rPr lang="en-US" sz="3200" dirty="0"/>
            </a:br>
            <a:endParaRPr lang="en-US" sz="3200" dirty="0"/>
          </a:p>
          <a:p>
            <a:pPr marL="365760" indent="-365760"/>
            <a:r>
              <a:rPr lang="en-US" sz="3200" dirty="0"/>
              <a:t>Procedure – The act or manner of proceeding in a process.</a:t>
            </a:r>
          </a:p>
          <a:p>
            <a:pPr marL="822960" lvl="2" indent="-365760">
              <a:buFont typeface="Wingdings" panose="05000000000000000000" pitchFamily="2" charset="2"/>
              <a:buChar char="Ø"/>
            </a:pPr>
            <a:r>
              <a:rPr lang="en-US" sz="3200" dirty="0"/>
              <a:t>User-friendly definition:  How you will do it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9"/>
    </mc:Choice>
    <mc:Fallback xmlns="">
      <p:transition spd="slow" advTm="2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Policies and Procedures – Agencies Only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789611"/>
            <a:ext cx="10630990" cy="438735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 smtClean="0"/>
              <a:t>Refer to the Qlarant Administrative Tool Standard listed by each policy for details.</a:t>
            </a:r>
          </a:p>
          <a:p>
            <a:pPr marL="365760" indent="-365760"/>
            <a:r>
              <a:rPr lang="en-US" sz="3200" dirty="0" smtClean="0"/>
              <a:t>Person-Centered Approach (Standard #51)</a:t>
            </a:r>
          </a:p>
          <a:p>
            <a:pPr marL="365760" indent="-365760"/>
            <a:r>
              <a:rPr lang="en-US" sz="3200" dirty="0" smtClean="0"/>
              <a:t>Health and Safety (Standard #52)</a:t>
            </a:r>
          </a:p>
          <a:p>
            <a:pPr marL="365760" indent="-365760"/>
            <a:r>
              <a:rPr lang="en-US" sz="3200" dirty="0" smtClean="0"/>
              <a:t>Background Screening (Standard #53)</a:t>
            </a:r>
          </a:p>
          <a:p>
            <a:pPr marL="365760" indent="-365760"/>
            <a:r>
              <a:rPr lang="en-US" sz="3200" dirty="0" smtClean="0"/>
              <a:t>Hours and Days of Operation (Standard #54)</a:t>
            </a:r>
          </a:p>
          <a:p>
            <a:pPr marL="365760" indent="-365760"/>
            <a:r>
              <a:rPr lang="en-US" sz="3200" dirty="0" smtClean="0"/>
              <a:t>Medication Administration and Handling - if applicable (Standard #55)</a:t>
            </a:r>
          </a:p>
          <a:p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12</a:t>
            </a:fld>
            <a:endParaRPr lang="en-US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2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4"/>
    </mc:Choice>
    <mc:Fallback xmlns="">
      <p:transition spd="slow" advTm="3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091" y="365125"/>
            <a:ext cx="906562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Policies and Procedures – Agencies Only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9611"/>
            <a:ext cx="9707562" cy="4387352"/>
          </a:xfrm>
        </p:spPr>
        <p:txBody>
          <a:bodyPr>
            <a:normAutofit/>
          </a:bodyPr>
          <a:lstStyle/>
          <a:p>
            <a:pPr marL="365760" indent="-365760"/>
            <a:r>
              <a:rPr lang="en-US" sz="3200" dirty="0" smtClean="0"/>
              <a:t>Smooth Transition To and From Providers (Standard #56)</a:t>
            </a:r>
          </a:p>
          <a:p>
            <a:pPr marL="365760" indent="-365760"/>
            <a:r>
              <a:rPr lang="en-US" sz="3200" dirty="0" smtClean="0"/>
              <a:t>Complaints and Grievances (Standard #57)</a:t>
            </a:r>
          </a:p>
          <a:p>
            <a:pPr marL="365760" indent="-365760"/>
            <a:r>
              <a:rPr lang="en-US" sz="3200" dirty="0" smtClean="0"/>
              <a:t>Confidentiality and Record Management (Standard #58)</a:t>
            </a:r>
          </a:p>
          <a:p>
            <a:pPr marL="365760" indent="-365760"/>
            <a:r>
              <a:rPr lang="en-US" sz="3200" dirty="0" smtClean="0"/>
              <a:t>Management and Accounting of Personal funds - if applicable (Standard #59)</a:t>
            </a:r>
          </a:p>
          <a:p>
            <a:pPr marL="365760" indent="-365760"/>
            <a:r>
              <a:rPr lang="en-US" sz="3200" dirty="0" smtClean="0"/>
              <a:t>Reactive Strategies - if applicable (Standard #60)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9"/>
    </mc:Choice>
    <mc:Fallback xmlns="">
      <p:transition spd="slow" advTm="3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Administrative – All Providers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526" y="1825625"/>
            <a:ext cx="9605236" cy="4351338"/>
          </a:xfrm>
        </p:spPr>
        <p:txBody>
          <a:bodyPr>
            <a:normAutofit/>
          </a:bodyPr>
          <a:lstStyle/>
          <a:p>
            <a:pPr marL="365760" lvl="1" indent="-365760"/>
            <a:r>
              <a:rPr lang="en-US" sz="3200" dirty="0" smtClean="0"/>
              <a:t>Addresses all incident reports (Standard #61)</a:t>
            </a:r>
          </a:p>
          <a:p>
            <a:pPr marL="365760" lvl="1" indent="-365760"/>
            <a:r>
              <a:rPr lang="en-US" sz="3200" dirty="0" smtClean="0"/>
              <a:t>Identifies/Addresses Abuse</a:t>
            </a:r>
            <a:r>
              <a:rPr lang="en-US" sz="3200" dirty="0"/>
              <a:t>, Neglect, </a:t>
            </a:r>
            <a:r>
              <a:rPr lang="en-US" sz="3200" dirty="0" smtClean="0"/>
              <a:t>Exploitation (ANE) concerns (Standard #62)</a:t>
            </a:r>
          </a:p>
          <a:p>
            <a:pPr marL="365760" lvl="1" indent="-365760"/>
            <a:r>
              <a:rPr lang="en-US" sz="3200" dirty="0" smtClean="0"/>
              <a:t>All instances of ANE are reported (Standard #63)</a:t>
            </a:r>
          </a:p>
          <a:p>
            <a:pPr marL="365760" lvl="1" indent="-365760"/>
            <a:r>
              <a:rPr lang="en-US" sz="3200" dirty="0" smtClean="0"/>
              <a:t>Identifies, addresses and reports medication errors (Standard #64)</a:t>
            </a:r>
          </a:p>
          <a:p>
            <a:pPr marL="365760" lvl="1" indent="-365760"/>
            <a:r>
              <a:rPr lang="en-US" sz="3200" dirty="0" smtClean="0"/>
              <a:t>Maintenance of Employee/Contractor Roster (Standard #65)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14</a:t>
            </a:fld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87"/>
    </mc:Choice>
    <mc:Fallback xmlns="">
      <p:transition spd="slow" advTm="61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029131" cy="87584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Qualifications and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3040"/>
            <a:ext cx="9707562" cy="4713923"/>
          </a:xfrm>
        </p:spPr>
        <p:txBody>
          <a:bodyPr/>
          <a:lstStyle/>
          <a:p>
            <a:pPr marL="365760" indent="-365760"/>
            <a:r>
              <a:rPr lang="en-US" sz="3200" dirty="0"/>
              <a:t>You are responsible for organizing and maintaining Employee files for all staff who work with you</a:t>
            </a:r>
          </a:p>
          <a:p>
            <a:pPr marL="365760" indent="-365760"/>
            <a:r>
              <a:rPr lang="en-US" sz="3200" dirty="0"/>
              <a:t>Information can be kept as hard copies, electronically or a combination of </a:t>
            </a:r>
            <a:r>
              <a:rPr lang="en-US" sz="3200" dirty="0" smtClean="0"/>
              <a:t>both</a:t>
            </a:r>
            <a:endParaRPr lang="en-US" sz="3200" dirty="0"/>
          </a:p>
          <a:p>
            <a:pPr marL="365760" indent="-365760"/>
            <a:r>
              <a:rPr lang="en-US" sz="3200" dirty="0"/>
              <a:t>There are three key things Qlarant reviews for when looking at Employee records:</a:t>
            </a:r>
          </a:p>
          <a:p>
            <a:pPr marL="1280160" lvl="3" indent="-365760">
              <a:buFont typeface="Wingdings" panose="05000000000000000000" pitchFamily="2" charset="2"/>
              <a:buChar char="ü"/>
            </a:pPr>
            <a:r>
              <a:rPr lang="en-US" sz="3200" dirty="0"/>
              <a:t>Proof of Background Screening </a:t>
            </a:r>
          </a:p>
          <a:p>
            <a:pPr marL="1280160" lvl="3" indent="-365760">
              <a:buFont typeface="Wingdings" panose="05000000000000000000" pitchFamily="2" charset="2"/>
              <a:buChar char="ü"/>
            </a:pPr>
            <a:r>
              <a:rPr lang="en-US" sz="3200" dirty="0"/>
              <a:t>Qualifications</a:t>
            </a:r>
          </a:p>
          <a:p>
            <a:pPr marL="1280160" lvl="3" indent="-365760">
              <a:buFont typeface="Wingdings" panose="05000000000000000000" pitchFamily="2" charset="2"/>
              <a:buChar char="ü"/>
            </a:pPr>
            <a:r>
              <a:rPr lang="en-US" sz="3200" dirty="0"/>
              <a:t>Training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0"/>
    </mc:Choice>
    <mc:Fallback xmlns="">
      <p:transition spd="slow" advTm="2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9452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Qualifications and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500" b="1" u="sng" dirty="0">
                <a:solidFill>
                  <a:schemeClr val="accent4"/>
                </a:solidFill>
              </a:rPr>
              <a:t>Everyone </a:t>
            </a:r>
            <a:endParaRPr lang="en-US" sz="3500" b="1" u="sng" dirty="0" smtClean="0">
              <a:solidFill>
                <a:schemeClr val="accent4"/>
              </a:solidFill>
            </a:endParaRPr>
          </a:p>
          <a:p>
            <a:pPr marL="0" indent="0" algn="ctr">
              <a:buNone/>
            </a:pPr>
            <a:endParaRPr lang="en-US" sz="3500" b="1" u="sng" dirty="0">
              <a:solidFill>
                <a:schemeClr val="accent4"/>
              </a:solidFill>
            </a:endParaRPr>
          </a:p>
          <a:p>
            <a:pPr marL="0" indent="0" algn="ctr">
              <a:buNone/>
            </a:pPr>
            <a:r>
              <a:rPr lang="en-US" sz="3500" b="1" dirty="0">
                <a:solidFill>
                  <a:schemeClr val="accent4"/>
                </a:solidFill>
              </a:rPr>
              <a:t>Must have a complete </a:t>
            </a:r>
            <a:r>
              <a:rPr lang="en-US" sz="3500" b="1" dirty="0" smtClean="0">
                <a:solidFill>
                  <a:schemeClr val="accent4"/>
                </a:solidFill>
              </a:rPr>
              <a:t>and current Level </a:t>
            </a:r>
            <a:r>
              <a:rPr lang="en-US" sz="3500" b="1" dirty="0">
                <a:solidFill>
                  <a:schemeClr val="accent4"/>
                </a:solidFill>
              </a:rPr>
              <a:t>2 </a:t>
            </a:r>
            <a:r>
              <a:rPr lang="en-US" sz="3500" b="1" dirty="0" smtClean="0">
                <a:solidFill>
                  <a:schemeClr val="accent4"/>
                </a:solidFill>
              </a:rPr>
              <a:t>Background Screening</a:t>
            </a:r>
            <a:r>
              <a:rPr lang="en-US" sz="3500" b="1" dirty="0">
                <a:solidFill>
                  <a:schemeClr val="accent4"/>
                </a:solidFill>
              </a:rPr>
              <a:t>!</a:t>
            </a:r>
          </a:p>
          <a:p>
            <a:endParaRPr lang="en-US" b="1" dirty="0" smtClean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en-US" sz="3500" b="1" dirty="0" smtClean="0">
                <a:solidFill>
                  <a:schemeClr val="accent4"/>
                </a:solidFill>
              </a:rPr>
              <a:t>  This </a:t>
            </a:r>
            <a:r>
              <a:rPr lang="en-US" sz="3500" b="1" dirty="0">
                <a:solidFill>
                  <a:schemeClr val="accent4"/>
                </a:solidFill>
              </a:rPr>
              <a:t>includes:</a:t>
            </a:r>
          </a:p>
          <a:p>
            <a:pPr marL="1280160" lvl="4" indent="-365760"/>
            <a:r>
              <a:rPr lang="en-US" sz="3500" b="1" dirty="0">
                <a:solidFill>
                  <a:schemeClr val="accent4"/>
                </a:solidFill>
              </a:rPr>
              <a:t>Affidavit for Good Moral Character</a:t>
            </a:r>
          </a:p>
          <a:p>
            <a:pPr marL="1280160" lvl="4" indent="-365760"/>
            <a:r>
              <a:rPr lang="en-US" sz="3500" b="1" dirty="0">
                <a:solidFill>
                  <a:schemeClr val="accent4"/>
                </a:solidFill>
              </a:rPr>
              <a:t>Local Law</a:t>
            </a:r>
          </a:p>
          <a:p>
            <a:pPr marL="1280160" lvl="4" indent="-365760"/>
            <a:r>
              <a:rPr lang="en-US" sz="3500" b="1" dirty="0">
                <a:solidFill>
                  <a:schemeClr val="accent4"/>
                </a:solidFill>
              </a:rPr>
              <a:t>FDLE/FBI Clearance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8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6"/>
    </mc:Choice>
    <mc:Fallback xmlns="">
      <p:transition spd="slow" advTm="19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1614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Qualifications and Training –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Am I Qualified</a:t>
            </a:r>
            <a:r>
              <a:rPr lang="en-US" sz="3600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1966" y="1825625"/>
            <a:ext cx="9513796" cy="4351338"/>
          </a:xfrm>
        </p:spPr>
        <p:txBody>
          <a:bodyPr/>
          <a:lstStyle/>
          <a:p>
            <a:pPr marL="365760" indent="-365760"/>
            <a:r>
              <a:rPr lang="en-US" sz="3200" dirty="0"/>
              <a:t>Maintain in employee file, proof of required experience/education/age</a:t>
            </a:r>
          </a:p>
          <a:p>
            <a:pPr marL="365760" indent="-365760"/>
            <a:r>
              <a:rPr lang="en-US" sz="3200" dirty="0"/>
              <a:t>When applicable proof of valid Driver’s license/current auto insurance &amp; registration for entire period of review </a:t>
            </a:r>
          </a:p>
          <a:p>
            <a:pPr marL="365760" indent="-365760"/>
            <a:r>
              <a:rPr lang="en-US" sz="3200" dirty="0"/>
              <a:t>Valid Professional License or Certifications (if needed for service rendered)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39"/>
    </mc:Choice>
    <mc:Fallback xmlns="">
      <p:transition spd="slow" advTm="5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53370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Qualifications and Training –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What </a:t>
            </a:r>
            <a:r>
              <a:rPr lang="en-US" sz="3600" b="1" dirty="0"/>
              <a:t>Training do I have to have?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indent="-365760"/>
            <a:r>
              <a:rPr lang="en-US" sz="3200" dirty="0"/>
              <a:t>Refer to I-Budget Handbook and Qlarant review tools for details about training requirements for service(s) you render</a:t>
            </a:r>
          </a:p>
          <a:p>
            <a:pPr marL="365760" indent="-365760"/>
            <a:r>
              <a:rPr lang="en-US" sz="3200" dirty="0"/>
              <a:t>Certain trainings are required of </a:t>
            </a:r>
            <a:r>
              <a:rPr lang="en-US" sz="3200" dirty="0" smtClean="0"/>
              <a:t>all, for </a:t>
            </a:r>
            <a:r>
              <a:rPr lang="en-US" sz="3200" dirty="0"/>
              <a:t>example Zero Tolerance, HIPPA, Direct </a:t>
            </a:r>
            <a:r>
              <a:rPr lang="en-US" sz="3200" dirty="0" smtClean="0"/>
              <a:t>Care Core Competencies</a:t>
            </a:r>
            <a:r>
              <a:rPr lang="en-US" sz="3200" dirty="0"/>
              <a:t>, Requirements for All Waiver Providers</a:t>
            </a:r>
          </a:p>
          <a:p>
            <a:pPr marL="365760" indent="-365760"/>
            <a:r>
              <a:rPr lang="en-US" sz="3200" dirty="0"/>
              <a:t>Other trainings are only required of specific service </a:t>
            </a:r>
            <a:r>
              <a:rPr lang="en-US" sz="3200" dirty="0" smtClean="0"/>
              <a:t>types, for </a:t>
            </a:r>
            <a:r>
              <a:rPr lang="en-US" sz="3200" dirty="0"/>
              <a:t>example, Supported Living Pre-Service, Social Security Work </a:t>
            </a:r>
            <a:r>
              <a:rPr lang="en-US" sz="3200" dirty="0" smtClean="0"/>
              <a:t>Incentives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9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57"/>
    </mc:Choice>
    <mc:Fallback xmlns="">
      <p:transition spd="slow" advTm="4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07562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Qualifications and Training –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Annual </a:t>
            </a:r>
            <a:r>
              <a:rPr lang="en-US" sz="3600" b="1" dirty="0"/>
              <a:t>In-Service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65760" indent="-365760"/>
            <a:r>
              <a:rPr lang="en-US" sz="3000" dirty="0"/>
              <a:t>All providers have an Annual </a:t>
            </a:r>
            <a:r>
              <a:rPr lang="en-US" sz="3000" dirty="0" smtClean="0"/>
              <a:t>In-Service </a:t>
            </a:r>
            <a:r>
              <a:rPr lang="en-US" sz="3000" dirty="0"/>
              <a:t>Requirement with the exception of Respite (Under 21)</a:t>
            </a:r>
          </a:p>
          <a:p>
            <a:pPr marL="365760" indent="-365760"/>
            <a:r>
              <a:rPr lang="en-US" sz="3000" dirty="0"/>
              <a:t>Required hours vary by service</a:t>
            </a:r>
          </a:p>
          <a:p>
            <a:pPr marL="365760" indent="-365760"/>
            <a:r>
              <a:rPr lang="en-US" sz="3000" dirty="0"/>
              <a:t>Establish and document a date for how you track your 12 month training period and stick to it</a:t>
            </a:r>
          </a:p>
          <a:p>
            <a:pPr marL="365760" indent="-365760"/>
            <a:r>
              <a:rPr lang="en-US" sz="3000" dirty="0" smtClean="0"/>
              <a:t>Training </a:t>
            </a:r>
            <a:r>
              <a:rPr lang="en-US" sz="3000" dirty="0"/>
              <a:t>should be specific to the service based on what is in the </a:t>
            </a:r>
            <a:r>
              <a:rPr lang="en-US" sz="3000" dirty="0" smtClean="0"/>
              <a:t>Handbook</a:t>
            </a:r>
          </a:p>
          <a:p>
            <a:pPr marL="365760" indent="-365760"/>
            <a:r>
              <a:rPr lang="en-US" sz="3000" dirty="0"/>
              <a:t>Re-taking basic APD training courses will not be counted toward </a:t>
            </a:r>
            <a:r>
              <a:rPr lang="en-US" sz="3000" dirty="0" smtClean="0"/>
              <a:t>Annual In-Service </a:t>
            </a:r>
            <a:r>
              <a:rPr lang="en-US" sz="3000" dirty="0"/>
              <a:t>requirement unless identified as a need in the APD Plan of </a:t>
            </a:r>
            <a:r>
              <a:rPr lang="en-US" sz="3000" dirty="0" smtClean="0"/>
              <a:t>Remediation</a:t>
            </a:r>
            <a:endParaRPr lang="en-US" sz="3000" dirty="0"/>
          </a:p>
          <a:p>
            <a:pPr marL="365760" indent="-365760"/>
            <a:r>
              <a:rPr lang="en-US" sz="3000" dirty="0" smtClean="0"/>
              <a:t>Support Coordinators have more specific requirements</a:t>
            </a:r>
            <a:endParaRPr lang="en-US" sz="3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97"/>
    </mc:Choice>
    <mc:Fallback xmlns="">
      <p:transition spd="slow" advTm="6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9407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Purpose of Webinar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985553"/>
            <a:ext cx="9707562" cy="4191409"/>
          </a:xfrm>
        </p:spPr>
        <p:txBody>
          <a:bodyPr>
            <a:normAutofit/>
          </a:bodyPr>
          <a:lstStyle/>
          <a:p>
            <a:pPr marL="800100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/>
              <a:t>Reduce </a:t>
            </a:r>
            <a:r>
              <a:rPr lang="en-US" sz="3200" dirty="0" smtClean="0"/>
              <a:t>Anxiety and Fear </a:t>
            </a:r>
          </a:p>
          <a:p>
            <a:pPr marL="800100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 smtClean="0"/>
              <a:t>Increase </a:t>
            </a:r>
            <a:r>
              <a:rPr lang="en-US" sz="3200" dirty="0"/>
              <a:t>Confidence</a:t>
            </a:r>
          </a:p>
          <a:p>
            <a:pPr marL="800100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 smtClean="0"/>
              <a:t>Provide details on what to expect and how to prepare for the Administrative and Service Record Review Components of a Provider Discovery Review (PDR)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1"/>
    </mc:Choice>
    <mc:Fallback xmlns="">
      <p:transition spd="slow" advTm="2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4677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Qualifications and Training –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Other </a:t>
            </a:r>
            <a:r>
              <a:rPr lang="en-US" sz="3600" b="1" dirty="0"/>
              <a:t>important things to note…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9429"/>
            <a:ext cx="9707562" cy="4217534"/>
          </a:xfrm>
        </p:spPr>
        <p:txBody>
          <a:bodyPr/>
          <a:lstStyle/>
          <a:p>
            <a:pPr marL="365760" indent="-365760"/>
            <a:r>
              <a:rPr lang="en-US" sz="3200" dirty="0"/>
              <a:t>Have a system in place to track training</a:t>
            </a:r>
          </a:p>
          <a:p>
            <a:pPr marL="365760" indent="-365760"/>
            <a:r>
              <a:rPr lang="en-US" sz="3200" dirty="0"/>
              <a:t>Pay attention to when trainings have to be done, some are pre-service and have to be done within so many days of date of hire</a:t>
            </a:r>
          </a:p>
          <a:p>
            <a:pPr marL="365760" indent="-365760"/>
            <a:r>
              <a:rPr lang="en-US" sz="3200" dirty="0"/>
              <a:t>Certain Trainings have to be retaken every so many years or expire (i.e. Zero Tolerance </a:t>
            </a:r>
            <a:r>
              <a:rPr lang="en-US" sz="3200" dirty="0" smtClean="0"/>
              <a:t>every </a:t>
            </a:r>
            <a:r>
              <a:rPr lang="en-US" sz="3200" dirty="0"/>
              <a:t>3 years, CPR if expiration date is noted)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1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3"/>
    </mc:Choice>
    <mc:Fallback xmlns="">
      <p:transition spd="slow" advTm="47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7695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Qualifications and Training –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Other </a:t>
            </a:r>
            <a:r>
              <a:rPr lang="en-US" sz="3600" b="1" dirty="0"/>
              <a:t>important things to note…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 sure you obtain training from an approved source, refer to APD website: </a:t>
            </a:r>
          </a:p>
          <a:p>
            <a:pPr lvl="1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apd.myflorida.com/providers/training/web-based.htm</a:t>
            </a:r>
            <a:endParaRPr lang="en-US" dirty="0" smtClean="0"/>
          </a:p>
          <a:p>
            <a:r>
              <a:rPr lang="en-US" dirty="0" smtClean="0"/>
              <a:t>Make </a:t>
            </a:r>
            <a:r>
              <a:rPr lang="en-US" dirty="0"/>
              <a:t>sure </a:t>
            </a:r>
            <a:r>
              <a:rPr lang="en-US" dirty="0" smtClean="0"/>
              <a:t>when </a:t>
            </a:r>
            <a:r>
              <a:rPr lang="en-US" dirty="0"/>
              <a:t>taking a required training or obtaining training for in-service hours you get a valid complete training certificate from the </a:t>
            </a:r>
            <a:r>
              <a:rPr lang="en-US" dirty="0" smtClean="0"/>
              <a:t>trainer</a:t>
            </a:r>
          </a:p>
          <a:p>
            <a:r>
              <a:rPr lang="en-US" dirty="0" smtClean="0"/>
              <a:t>Refer to Handbook and/or Qlarant protocols for what must be included on a training certificate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06"/>
    </mc:Choice>
    <mc:Fallback xmlns="">
      <p:transition spd="slow" advTm="5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Service Specific Records</a:t>
            </a:r>
            <a:endParaRPr lang="en-US" sz="5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5"/>
    </mc:Choice>
    <mc:Fallback xmlns="">
      <p:transition spd="slow" advTm="2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008"/>
            <a:ext cx="9337766" cy="65670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Service Specific Records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89216"/>
            <a:ext cx="9707562" cy="53593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You are responsible for organizing and maintaining </a:t>
            </a:r>
            <a:r>
              <a:rPr lang="en-US" dirty="0" smtClean="0"/>
              <a:t>service records. Information </a:t>
            </a:r>
            <a:r>
              <a:rPr lang="en-US" dirty="0"/>
              <a:t>can be kept as hard copies, electronically or a combination of both</a:t>
            </a:r>
            <a:r>
              <a:rPr lang="en-US" dirty="0" smtClean="0"/>
              <a:t>.</a:t>
            </a:r>
          </a:p>
          <a:p>
            <a:pPr marL="365760" indent="-365760"/>
            <a:r>
              <a:rPr lang="en-US" dirty="0" smtClean="0"/>
              <a:t>Standards in the Service Specific Record Review Tools assess documentation for:</a:t>
            </a:r>
          </a:p>
          <a:p>
            <a:pPr marL="914400" lvl="3" indent="-457200">
              <a:buFont typeface="Wingdings" panose="05000000000000000000" pitchFamily="2" charset="2"/>
              <a:buChar char="ü"/>
            </a:pPr>
            <a:r>
              <a:rPr lang="en-US" dirty="0" smtClean="0"/>
              <a:t>Compliance – having required paperwork and complying with rules of the handbook	</a:t>
            </a:r>
          </a:p>
          <a:p>
            <a:pPr marL="914400" lvl="3" indent="-457200">
              <a:buFont typeface="Wingdings" panose="05000000000000000000" pitchFamily="2" charset="2"/>
              <a:buChar char="ü"/>
            </a:pPr>
            <a:r>
              <a:rPr lang="en-US" dirty="0" smtClean="0"/>
              <a:t>Person Centered Practices – having documentation to support choice, education and a person centered approach in service delivery</a:t>
            </a:r>
          </a:p>
          <a:p>
            <a:pPr marL="0" lvl="2" indent="0">
              <a:buNone/>
            </a:pPr>
            <a:r>
              <a:rPr lang="en-US" dirty="0" smtClean="0"/>
              <a:t>Note: Review Protocols on Qlarant Record Review Tools to determine if standard relates to Compliance or Person Centered Practices</a:t>
            </a:r>
            <a:endParaRPr lang="en-US" dirty="0"/>
          </a:p>
          <a:p>
            <a:pPr marL="914400" lvl="3" indent="-45720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23</a:t>
            </a:fld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2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47"/>
    </mc:Choice>
    <mc:Fallback xmlns="">
      <p:transition spd="slow" advTm="34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07562" cy="1325563"/>
          </a:xfrm>
        </p:spPr>
        <p:txBody>
          <a:bodyPr/>
          <a:lstStyle/>
          <a:p>
            <a:pPr algn="ctr"/>
            <a:r>
              <a:rPr lang="en-US" sz="3600" b="1" dirty="0"/>
              <a:t>Service Specific </a:t>
            </a:r>
            <a:r>
              <a:rPr lang="en-US" sz="3600" b="1" dirty="0" smtClean="0"/>
              <a:t>Records – Compliance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Billing Standards:</a:t>
            </a:r>
          </a:p>
          <a:p>
            <a:pPr marL="365760" indent="-365760"/>
            <a:r>
              <a:rPr lang="en-US" dirty="0" smtClean="0"/>
              <a:t>Required Documentation for billing – Qlarant reviewer will compare billing documentation to </a:t>
            </a:r>
            <a:r>
              <a:rPr lang="en-US" b="1" u="sng" dirty="0" smtClean="0"/>
              <a:t>all</a:t>
            </a:r>
            <a:r>
              <a:rPr lang="en-US" dirty="0" smtClean="0"/>
              <a:t> claims for the period of review, to ensure what you billed matches exactly to what is documented</a:t>
            </a:r>
          </a:p>
          <a:p>
            <a:pPr marL="365760" indent="-365760"/>
            <a:r>
              <a:rPr lang="en-US" dirty="0" smtClean="0"/>
              <a:t>Not Met Reasons that result in a potential billing discrepancy are marked with a (B) in the Qlarant tools</a:t>
            </a:r>
          </a:p>
          <a:p>
            <a:pPr marL="365760" indent="-365760"/>
            <a:r>
              <a:rPr lang="en-US" dirty="0" smtClean="0"/>
              <a:t>Documentation required for billing varies by service, review Handbook Appendix A, for </a:t>
            </a:r>
            <a:r>
              <a:rPr lang="en-US" dirty="0"/>
              <a:t>specific documentation needed for the service(s) you </a:t>
            </a:r>
            <a:r>
              <a:rPr lang="en-US" dirty="0" smtClean="0"/>
              <a:t>provide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24</a:t>
            </a:fld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22"/>
    </mc:Choice>
    <mc:Fallback xmlns="">
      <p:transition spd="slow" advTm="50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5533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Service Specific </a:t>
            </a:r>
            <a:r>
              <a:rPr lang="en-US" sz="3600" b="1" dirty="0" smtClean="0"/>
              <a:t>Records – Compliance	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810404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Other Compliance standards:</a:t>
            </a:r>
          </a:p>
          <a:p>
            <a:pPr marL="365760" indent="-365760"/>
            <a:r>
              <a:rPr lang="en-US" sz="3200" dirty="0" smtClean="0"/>
              <a:t>All other documentation is in the record (i.e. Service Authorizations, Monthly/Quarterly Summaries if applicable)</a:t>
            </a:r>
          </a:p>
          <a:p>
            <a:pPr marL="365760" indent="-365760"/>
            <a:r>
              <a:rPr lang="en-US" sz="3200" dirty="0" smtClean="0"/>
              <a:t>Documentation includes all required components and signatures</a:t>
            </a:r>
          </a:p>
          <a:p>
            <a:pPr marL="365760" indent="-365760"/>
            <a:r>
              <a:rPr lang="en-US" sz="3200" dirty="0" smtClean="0"/>
              <a:t>Service is rendered in accordance with handbook limitations, this could include both frequency and location of service</a:t>
            </a:r>
          </a:p>
          <a:p>
            <a:pPr marL="365760" indent="-365760"/>
            <a:r>
              <a:rPr lang="en-US" sz="3200" dirty="0" smtClean="0"/>
              <a:t>Sending required documents to the Support Coordinator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74"/>
    </mc:Choice>
    <mc:Fallback xmlns="">
      <p:transition spd="slow" advTm="68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11" y="365125"/>
            <a:ext cx="10228218" cy="1163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Service Specific Records – Person Centered Practices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Documentation in the record will be reviewed to see how well the following is addressed with the person:</a:t>
            </a:r>
            <a:endParaRPr lang="en-US" sz="3200" dirty="0"/>
          </a:p>
          <a:p>
            <a:pPr marL="822960" lvl="2" indent="-365760">
              <a:buFont typeface="Wingdings" panose="05000000000000000000" pitchFamily="2" charset="2"/>
              <a:buChar char="ü"/>
            </a:pPr>
            <a:r>
              <a:rPr lang="en-US" sz="3200" dirty="0" smtClean="0"/>
              <a:t>Progress Towards </a:t>
            </a:r>
            <a:r>
              <a:rPr lang="en-US" sz="3200" dirty="0"/>
              <a:t>Goals</a:t>
            </a:r>
          </a:p>
          <a:p>
            <a:pPr marL="822960" lvl="2" indent="-365760">
              <a:buFont typeface="Wingdings" panose="05000000000000000000" pitchFamily="2" charset="2"/>
              <a:buChar char="ü"/>
            </a:pPr>
            <a:r>
              <a:rPr lang="en-US" sz="3200" dirty="0"/>
              <a:t>Community Participation</a:t>
            </a:r>
          </a:p>
          <a:p>
            <a:pPr marL="822960" lvl="2" indent="-365760">
              <a:buFont typeface="Wingdings" panose="05000000000000000000" pitchFamily="2" charset="2"/>
              <a:buChar char="ü"/>
            </a:pPr>
            <a:r>
              <a:rPr lang="en-US" sz="3200" dirty="0"/>
              <a:t>Rights Education</a:t>
            </a:r>
          </a:p>
          <a:p>
            <a:pPr marL="822960" lvl="2" indent="-365760">
              <a:buFont typeface="Wingdings" panose="05000000000000000000" pitchFamily="2" charset="2"/>
              <a:buChar char="ü"/>
            </a:pPr>
            <a:r>
              <a:rPr lang="en-US" sz="3200" dirty="0"/>
              <a:t>Choices &amp; Preferences</a:t>
            </a:r>
          </a:p>
          <a:p>
            <a:pPr marL="822960" lvl="2" indent="-365760">
              <a:buFont typeface="Wingdings" panose="05000000000000000000" pitchFamily="2" charset="2"/>
              <a:buChar char="ü"/>
            </a:pPr>
            <a:r>
              <a:rPr lang="en-US" sz="3200" dirty="0"/>
              <a:t>Physical, Behavioral &amp; Emotional Health</a:t>
            </a:r>
          </a:p>
          <a:p>
            <a:pPr marL="822960" lvl="2" indent="-365760">
              <a:buFont typeface="Wingdings" panose="05000000000000000000" pitchFamily="2" charset="2"/>
              <a:buChar char="ü"/>
            </a:pPr>
            <a:r>
              <a:rPr lang="en-US" sz="3200" dirty="0"/>
              <a:t>Abuse, Neglect &amp; Exploitation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12"/>
    </mc:Choice>
    <mc:Fallback xmlns="">
      <p:transition spd="slow" advTm="58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171" y="365125"/>
            <a:ext cx="8582297" cy="13255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Service Specific Records – A Few More Tips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0" lvl="1" indent="-365760">
              <a:buFont typeface="Wingdings" panose="05000000000000000000" pitchFamily="2" charset="2"/>
              <a:buChar char="Ø"/>
            </a:pPr>
            <a:r>
              <a:rPr lang="en-US" sz="3200" dirty="0" smtClean="0"/>
              <a:t>Every unit billed for must be documented, do not bill until documentation is complete and in the record</a:t>
            </a:r>
          </a:p>
          <a:p>
            <a:pPr marL="822960" lvl="1" indent="-365760">
              <a:buFont typeface="Wingdings" panose="05000000000000000000" pitchFamily="2" charset="2"/>
              <a:buChar char="Ø"/>
            </a:pPr>
            <a:r>
              <a:rPr lang="en-US" sz="3200" dirty="0" smtClean="0"/>
              <a:t>Arrange documentation in chronological order - January, February, March, etc.</a:t>
            </a:r>
          </a:p>
          <a:p>
            <a:pPr marL="822960" lvl="1" indent="-365760">
              <a:buFont typeface="Wingdings" panose="05000000000000000000" pitchFamily="2" charset="2"/>
              <a:buChar char="Ø"/>
            </a:pPr>
            <a:r>
              <a:rPr lang="en-US" sz="3200" dirty="0" smtClean="0"/>
              <a:t>Have all documentation for the entire review period (previous 12 months)</a:t>
            </a:r>
          </a:p>
          <a:p>
            <a:pPr marL="822960" lvl="1" indent="-365760">
              <a:buFont typeface="Wingdings" panose="05000000000000000000" pitchFamily="2" charset="2"/>
              <a:buChar char="Ø"/>
            </a:pPr>
            <a:r>
              <a:rPr lang="en-US" sz="3200" dirty="0" smtClean="0"/>
              <a:t>Make sure documentation is legible 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2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4"/>
    </mc:Choice>
    <mc:Fallback xmlns="">
      <p:transition spd="slow" advTm="29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220200" cy="69296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Alerts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9532"/>
            <a:ext cx="9707562" cy="50274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dirty="0" smtClean="0"/>
              <a:t>Alerts result in 5 </a:t>
            </a:r>
            <a:r>
              <a:rPr lang="en-US" sz="3000" dirty="0"/>
              <a:t>points off overall PDR </a:t>
            </a:r>
            <a:r>
              <a:rPr lang="en-US" sz="3000" dirty="0" smtClean="0"/>
              <a:t>score for each Alert.</a:t>
            </a:r>
            <a:endParaRPr lang="en-US" sz="3000" dirty="0"/>
          </a:p>
          <a:p>
            <a:pPr marL="365760" indent="-365760"/>
            <a:r>
              <a:rPr lang="en-US" sz="3000" dirty="0"/>
              <a:t>Medication Administration Training/Validation</a:t>
            </a:r>
          </a:p>
          <a:p>
            <a:pPr marL="365760" indent="-365760"/>
            <a:r>
              <a:rPr lang="en-US" sz="3000" dirty="0"/>
              <a:t>Medication Storage</a:t>
            </a:r>
          </a:p>
          <a:p>
            <a:pPr marL="365760" indent="-365760"/>
            <a:r>
              <a:rPr lang="en-US" sz="3000" dirty="0"/>
              <a:t>Background Screening including Employee Roster</a:t>
            </a:r>
          </a:p>
          <a:p>
            <a:pPr marL="365760" indent="-365760"/>
            <a:r>
              <a:rPr lang="en-US" sz="3000" dirty="0"/>
              <a:t>Health and Safety</a:t>
            </a:r>
          </a:p>
          <a:p>
            <a:pPr marL="365760" indent="-365760"/>
            <a:r>
              <a:rPr lang="en-US" sz="3000" dirty="0"/>
              <a:t>Rights</a:t>
            </a:r>
          </a:p>
          <a:p>
            <a:pPr marL="365760" indent="-365760"/>
            <a:r>
              <a:rPr lang="en-US" sz="3000" dirty="0"/>
              <a:t>Drivers License and Insurance </a:t>
            </a:r>
          </a:p>
          <a:p>
            <a:pPr marL="365760" indent="-365760"/>
            <a:r>
              <a:rPr lang="en-US" sz="3000" dirty="0"/>
              <a:t>ANE (Abuse, Neglect, Exploitation</a:t>
            </a:r>
            <a:r>
              <a:rPr lang="en-US" sz="3000" dirty="0" smtClean="0"/>
              <a:t>)</a:t>
            </a:r>
          </a:p>
          <a:p>
            <a:pPr marL="0" indent="0">
              <a:buNone/>
            </a:pPr>
            <a:r>
              <a:rPr lang="en-US" sz="3000" dirty="0" smtClean="0"/>
              <a:t>Note: Not Met Reasons that result in an Alert are marked with an (A) in the Qlarant tools</a:t>
            </a:r>
            <a:endParaRPr lang="en-US" sz="3000" dirty="0"/>
          </a:p>
          <a:p>
            <a:endParaRPr lang="en-US" sz="30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8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7"/>
    </mc:Choice>
    <mc:Fallback xmlns="">
      <p:transition spd="slow" advTm="43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0308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Florida Statewide Quality Assurance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Customer Service Representative</a:t>
            </a:r>
            <a:r>
              <a:rPr lang="en-US" sz="3600" dirty="0" smtClean="0"/>
              <a:t>: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 smtClean="0"/>
              <a:t>Dianna </a:t>
            </a:r>
            <a:r>
              <a:rPr lang="en-US" sz="3600" dirty="0"/>
              <a:t>Dernulc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3600" dirty="0" smtClean="0"/>
              <a:t>Email</a:t>
            </a:r>
            <a:r>
              <a:rPr lang="en-US" sz="3600"/>
              <a:t>: </a:t>
            </a:r>
            <a:r>
              <a:rPr lang="en-US" sz="3600"/>
              <a:t>FSQAPcustomerservice@qlarant.com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3600" dirty="0" smtClean="0"/>
              <a:t>Phone </a:t>
            </a:r>
            <a:r>
              <a:rPr lang="en-US" sz="3600" dirty="0"/>
              <a:t>Number: 1 (866) 254-2075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3600" dirty="0" smtClean="0"/>
              <a:t>Secure </a:t>
            </a:r>
            <a:r>
              <a:rPr lang="en-US" sz="3600" dirty="0"/>
              <a:t>Fax Number: 1 (888) 877-5526</a:t>
            </a:r>
          </a:p>
          <a:p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7"/>
    </mc:Choice>
    <mc:Fallback xmlns="">
      <p:transition spd="slow" advTm="2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07137" cy="1325563"/>
          </a:xfrm>
        </p:spPr>
        <p:txBody>
          <a:bodyPr/>
          <a:lstStyle/>
          <a:p>
            <a:pPr algn="ctr"/>
            <a:r>
              <a:rPr lang="en-US" b="1" dirty="0" smtClean="0"/>
              <a:t>Eligible Services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 lnSpcReduction="10000"/>
          </a:bodyPr>
          <a:lstStyle/>
          <a:p>
            <a:pPr marL="365760" indent="-365760">
              <a:buFont typeface="Wingdings" panose="05000000000000000000" pitchFamily="2" charset="2"/>
              <a:buChar char="Ø"/>
            </a:pPr>
            <a:r>
              <a:rPr lang="en-US" sz="3000" dirty="0" smtClean="0"/>
              <a:t>Behavior </a:t>
            </a:r>
            <a:r>
              <a:rPr lang="en-US" sz="3000" dirty="0"/>
              <a:t>Analysis</a:t>
            </a:r>
          </a:p>
          <a:p>
            <a:pPr marL="365760" indent="-365760">
              <a:buFont typeface="Wingdings" panose="05000000000000000000" pitchFamily="2" charset="2"/>
              <a:buChar char="Ø"/>
            </a:pPr>
            <a:r>
              <a:rPr lang="en-US" sz="3000" dirty="0"/>
              <a:t>Behavior Assistant</a:t>
            </a:r>
          </a:p>
          <a:p>
            <a:pPr marL="365760" indent="-365760">
              <a:buFont typeface="Wingdings" panose="05000000000000000000" pitchFamily="2" charset="2"/>
              <a:buChar char="Ø"/>
            </a:pPr>
            <a:r>
              <a:rPr lang="en-US" sz="3000" dirty="0"/>
              <a:t>CDC+ Consultant</a:t>
            </a:r>
          </a:p>
          <a:p>
            <a:pPr marL="365760" indent="-365760">
              <a:buFont typeface="Wingdings" panose="05000000000000000000" pitchFamily="2" charset="2"/>
              <a:buChar char="Ø"/>
            </a:pPr>
            <a:r>
              <a:rPr lang="en-US" sz="3000" dirty="0"/>
              <a:t>CDC+ Representative</a:t>
            </a:r>
          </a:p>
          <a:p>
            <a:pPr marL="365760" indent="-365760">
              <a:buFont typeface="Wingdings" panose="05000000000000000000" pitchFamily="2" charset="2"/>
              <a:buChar char="Ø"/>
            </a:pPr>
            <a:r>
              <a:rPr lang="en-US" sz="3000" dirty="0"/>
              <a:t>Life Skills </a:t>
            </a:r>
            <a:r>
              <a:rPr lang="en-US" sz="3000" dirty="0" smtClean="0"/>
              <a:t>Development 1 </a:t>
            </a:r>
          </a:p>
          <a:p>
            <a:pPr marL="365760" indent="-365760">
              <a:buFont typeface="Wingdings" panose="05000000000000000000" pitchFamily="2" charset="2"/>
              <a:buChar char="Ø"/>
            </a:pPr>
            <a:r>
              <a:rPr lang="en-US" sz="3000" dirty="0" smtClean="0"/>
              <a:t>Life </a:t>
            </a:r>
            <a:r>
              <a:rPr lang="en-US" sz="3000" dirty="0"/>
              <a:t>Skills Development 2 </a:t>
            </a:r>
            <a:endParaRPr lang="en-US" sz="3000" dirty="0" smtClean="0"/>
          </a:p>
          <a:p>
            <a:pPr marL="365760" indent="-365760">
              <a:buFont typeface="Wingdings" panose="05000000000000000000" pitchFamily="2" charset="2"/>
              <a:buChar char="Ø"/>
            </a:pPr>
            <a:r>
              <a:rPr lang="en-US" sz="3000" dirty="0" smtClean="0"/>
              <a:t>Life </a:t>
            </a:r>
            <a:r>
              <a:rPr lang="en-US" sz="3000" dirty="0"/>
              <a:t>Skills Development </a:t>
            </a:r>
            <a:r>
              <a:rPr lang="en-US" sz="3000" dirty="0" smtClean="0"/>
              <a:t>3</a:t>
            </a:r>
            <a:endParaRPr lang="en-US" sz="3000" dirty="0"/>
          </a:p>
          <a:p>
            <a:pPr marL="365760" lvl="0" indent="-36576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prstClr val="black"/>
                </a:solidFill>
              </a:rPr>
              <a:t>Personal Supports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</p:spPr>
        <p:txBody>
          <a:bodyPr>
            <a:normAutofit lnSpcReduction="10000"/>
          </a:bodyPr>
          <a:lstStyle/>
          <a:p>
            <a:pPr marL="365760" indent="-365760">
              <a:buFont typeface="Wingdings" panose="05000000000000000000" pitchFamily="2" charset="2"/>
              <a:buChar char="Ø"/>
            </a:pPr>
            <a:r>
              <a:rPr lang="en-US" sz="3000" dirty="0" smtClean="0"/>
              <a:t>Residential </a:t>
            </a:r>
            <a:r>
              <a:rPr lang="en-US" sz="3000" dirty="0"/>
              <a:t>Habilitation </a:t>
            </a:r>
          </a:p>
          <a:p>
            <a:pPr lvl="1" indent="-365760">
              <a:buFont typeface="Wingdings" panose="05000000000000000000" pitchFamily="2" charset="2"/>
              <a:buChar char="Ø"/>
            </a:pPr>
            <a:r>
              <a:rPr lang="en-US" sz="3000" dirty="0"/>
              <a:t>Standard</a:t>
            </a:r>
          </a:p>
          <a:p>
            <a:pPr lvl="1" indent="-365760">
              <a:buFont typeface="Wingdings" panose="05000000000000000000" pitchFamily="2" charset="2"/>
              <a:buChar char="Ø"/>
            </a:pPr>
            <a:r>
              <a:rPr lang="en-US" sz="3000" dirty="0"/>
              <a:t>Behavior Focus</a:t>
            </a:r>
          </a:p>
          <a:p>
            <a:pPr lvl="1" indent="-365760">
              <a:buFont typeface="Wingdings" panose="05000000000000000000" pitchFamily="2" charset="2"/>
              <a:buChar char="Ø"/>
            </a:pPr>
            <a:r>
              <a:rPr lang="en-US" sz="3000" dirty="0"/>
              <a:t>Intensive</a:t>
            </a:r>
          </a:p>
          <a:p>
            <a:pPr lvl="1" indent="-365760">
              <a:buFont typeface="Wingdings" panose="05000000000000000000" pitchFamily="2" charset="2"/>
              <a:buChar char="Ø"/>
            </a:pPr>
            <a:r>
              <a:rPr lang="en-US" sz="3000" dirty="0"/>
              <a:t>Enhanced – New</a:t>
            </a:r>
          </a:p>
          <a:p>
            <a:pPr indent="-365760">
              <a:buFont typeface="Wingdings" panose="05000000000000000000" pitchFamily="2" charset="2"/>
              <a:buChar char="Ø"/>
            </a:pPr>
            <a:r>
              <a:rPr lang="en-US" sz="3000" dirty="0"/>
              <a:t>Respite Care (Under 21)</a:t>
            </a:r>
          </a:p>
          <a:p>
            <a:pPr indent="-365760">
              <a:buFont typeface="Wingdings" panose="05000000000000000000" pitchFamily="2" charset="2"/>
              <a:buChar char="Ø"/>
            </a:pPr>
            <a:r>
              <a:rPr lang="en-US" sz="3000" dirty="0"/>
              <a:t>Special Medical Home Care</a:t>
            </a:r>
          </a:p>
          <a:p>
            <a:pPr indent="-365760">
              <a:buFont typeface="Wingdings" panose="05000000000000000000" pitchFamily="2" charset="2"/>
              <a:buChar char="Ø"/>
            </a:pPr>
            <a:r>
              <a:rPr lang="en-US" sz="3000" dirty="0"/>
              <a:t>Support Coordination</a:t>
            </a:r>
          </a:p>
          <a:p>
            <a:pPr indent="-365760">
              <a:buFont typeface="Wingdings" panose="05000000000000000000" pitchFamily="2" charset="2"/>
              <a:buChar char="Ø"/>
            </a:pPr>
            <a:r>
              <a:rPr lang="en-US" sz="3000" dirty="0"/>
              <a:t>Supported Living Coaching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2"/>
    </mc:Choice>
    <mc:Fallback xmlns="">
      <p:transition spd="slow" advTm="1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4226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600" dirty="0"/>
              <a:t>Where are the tools?</a:t>
            </a:r>
          </a:p>
          <a:p>
            <a:pPr marL="0" indent="0" algn="ctr">
              <a:buNone/>
            </a:pPr>
            <a:r>
              <a:rPr lang="en-US" sz="3600" dirty="0" smtClean="0">
                <a:hlinkClick r:id="rId4"/>
              </a:rPr>
              <a:t>www.florida.qlarant.com</a:t>
            </a:r>
            <a:endParaRPr lang="en-US" sz="3600" dirty="0" smtClean="0"/>
          </a:p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How </a:t>
            </a:r>
            <a:r>
              <a:rPr lang="en-US" sz="3600" dirty="0"/>
              <a:t>will I know if tools change?</a:t>
            </a:r>
          </a:p>
          <a:p>
            <a:pPr marL="0" indent="0" algn="ctr">
              <a:buNone/>
            </a:pPr>
            <a:r>
              <a:rPr lang="en-US" sz="3600" dirty="0"/>
              <a:t>Sign up for </a:t>
            </a:r>
            <a:r>
              <a:rPr lang="en-US" sz="3600" dirty="0" smtClean="0"/>
              <a:t>e-notifications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30</a:t>
            </a:fld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5"/>
    </mc:Choice>
    <mc:Fallback xmlns="">
      <p:transition spd="slow" advTm="3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59834" cy="1325563"/>
          </a:xfrm>
        </p:spPr>
        <p:txBody>
          <a:bodyPr/>
          <a:lstStyle/>
          <a:p>
            <a:pPr algn="ctr"/>
            <a:r>
              <a:rPr lang="en-US" b="1" dirty="0" smtClean="0"/>
              <a:t>Tips </a:t>
            </a:r>
            <a:r>
              <a:rPr lang="en-US" b="1" dirty="0"/>
              <a:t>to Ensure a Positive Qlarant </a:t>
            </a:r>
            <a:r>
              <a:rPr lang="en-US" b="1" dirty="0" smtClean="0"/>
              <a:t>Review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pPr marL="365760" indent="-365760">
              <a:buFont typeface="Wingdings" panose="05000000000000000000" pitchFamily="2" charset="2"/>
              <a:buChar char="ü"/>
            </a:pPr>
            <a:r>
              <a:rPr lang="en-US" dirty="0"/>
              <a:t>Prepare all year long not just when you first get your letter or a phone call to </a:t>
            </a:r>
            <a:r>
              <a:rPr lang="en-US" dirty="0" smtClean="0"/>
              <a:t>schedule.</a:t>
            </a:r>
            <a:endParaRPr lang="en-US" dirty="0"/>
          </a:p>
          <a:p>
            <a:pPr indent="-365760"/>
            <a:endParaRPr lang="en-US" dirty="0" smtClean="0"/>
          </a:p>
          <a:p>
            <a:pPr marL="365760" indent="-365760">
              <a:buFont typeface="Wingdings" panose="05000000000000000000" pitchFamily="2" charset="2"/>
              <a:buChar char="ü"/>
            </a:pPr>
            <a:r>
              <a:rPr lang="en-US" dirty="0" smtClean="0"/>
              <a:t>Study </a:t>
            </a:r>
            <a:r>
              <a:rPr lang="en-US" dirty="0"/>
              <a:t>the Handbook and read requirements for services you </a:t>
            </a:r>
            <a:r>
              <a:rPr lang="en-US" dirty="0" smtClean="0"/>
              <a:t>provide. Most current handbook can </a:t>
            </a:r>
            <a:r>
              <a:rPr lang="en-US" dirty="0"/>
              <a:t>be found </a:t>
            </a:r>
            <a:r>
              <a:rPr lang="en-US" dirty="0" smtClean="0"/>
              <a:t>here: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apd.myflorida.com/ibudget/docs/iBudget%20Waiver%20Handbook%20June%202018.pdf</a:t>
            </a:r>
            <a:endParaRPr lang="en-US" dirty="0" smtClean="0"/>
          </a:p>
          <a:p>
            <a:pPr indent="-365760"/>
            <a:endParaRPr lang="en-US" dirty="0"/>
          </a:p>
          <a:p>
            <a:pPr indent="-365760">
              <a:buFont typeface="Wingdings" panose="05000000000000000000" pitchFamily="2" charset="2"/>
              <a:buChar char="ü"/>
            </a:pPr>
            <a:r>
              <a:rPr lang="en-US" dirty="0"/>
              <a:t>Review Qlarant </a:t>
            </a:r>
            <a:r>
              <a:rPr lang="en-US" dirty="0" smtClean="0"/>
              <a:t>tools found </a:t>
            </a:r>
            <a:r>
              <a:rPr lang="en-US" dirty="0"/>
              <a:t>at </a:t>
            </a:r>
            <a:r>
              <a:rPr lang="en-US" dirty="0" smtClean="0">
                <a:hlinkClick r:id="rId5"/>
              </a:rPr>
              <a:t>www.florida.qlarant.com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00"/>
    </mc:Choice>
    <mc:Fallback xmlns="">
      <p:transition spd="slow" advTm="6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944226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Tips </a:t>
            </a:r>
            <a:r>
              <a:rPr lang="en-US" sz="3600" b="1" dirty="0"/>
              <a:t>to Ensure a Positive Qlarant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pPr marL="365760" indent="-365760">
              <a:buFont typeface="Wingdings" panose="05000000000000000000" pitchFamily="2" charset="2"/>
              <a:buChar char="ü"/>
            </a:pPr>
            <a:r>
              <a:rPr lang="en-US" sz="3200" dirty="0" smtClean="0"/>
              <a:t>Conduct </a:t>
            </a:r>
            <a:r>
              <a:rPr lang="en-US" sz="3200" dirty="0"/>
              <a:t>your own self-assessment using Qlarant </a:t>
            </a:r>
            <a:r>
              <a:rPr lang="en-US" sz="3200" dirty="0" smtClean="0"/>
              <a:t>tools, Checklists will be posted soon on the Qlarant website</a:t>
            </a:r>
          </a:p>
          <a:p>
            <a:pPr marL="182880" indent="-365760">
              <a:buNone/>
            </a:pPr>
            <a:endParaRPr lang="en-US" sz="3200" dirty="0"/>
          </a:p>
          <a:p>
            <a:pPr marL="365760" indent="-365760">
              <a:buFont typeface="Wingdings" panose="05000000000000000000" pitchFamily="2" charset="2"/>
              <a:buChar char="ü"/>
            </a:pPr>
            <a:r>
              <a:rPr lang="en-US" sz="3200" dirty="0"/>
              <a:t>Have systems to organize your documentation including Administrative, Employee and Individual Service </a:t>
            </a:r>
            <a:r>
              <a:rPr lang="en-US" sz="3200" dirty="0" smtClean="0"/>
              <a:t>Records</a:t>
            </a:r>
          </a:p>
          <a:p>
            <a:pPr marL="182880" indent="-365760">
              <a:buNone/>
            </a:pPr>
            <a:endParaRPr lang="en-US" sz="3200" dirty="0"/>
          </a:p>
          <a:p>
            <a:pPr marL="182880" indent="-365760">
              <a:buFont typeface="Wingdings" panose="05000000000000000000" pitchFamily="2" charset="2"/>
              <a:buChar char="ü"/>
            </a:pPr>
            <a:r>
              <a:rPr lang="en-US" sz="3200" dirty="0"/>
              <a:t>Answer the phone when we </a:t>
            </a:r>
            <a:r>
              <a:rPr lang="en-US" sz="3200" dirty="0" smtClean="0"/>
              <a:t>call </a:t>
            </a:r>
            <a:r>
              <a:rPr lang="en-US" sz="3200" dirty="0" smtClean="0">
                <a:sym typeface="Wingdings" panose="05000000000000000000" pitchFamily="2" charset="2"/>
              </a:rPr>
              <a:t>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0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75"/>
    </mc:Choice>
    <mc:Fallback xmlns="">
      <p:transition spd="slow" advTm="35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Qlarant is calling…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Information the Reviewer will need to know:</a:t>
            </a:r>
            <a:endParaRPr lang="en-US" sz="3200" dirty="0"/>
          </a:p>
          <a:p>
            <a:pPr indent="-365760"/>
            <a:r>
              <a:rPr lang="en-US" sz="3200" dirty="0"/>
              <a:t>How many people </a:t>
            </a:r>
            <a:r>
              <a:rPr lang="en-US" sz="3200" dirty="0" smtClean="0"/>
              <a:t>you serve </a:t>
            </a:r>
            <a:endParaRPr lang="en-US" sz="3200" dirty="0"/>
          </a:p>
          <a:p>
            <a:pPr indent="-365760"/>
            <a:r>
              <a:rPr lang="en-US" sz="3200" dirty="0" smtClean="0"/>
              <a:t>What services you provide</a:t>
            </a:r>
            <a:endParaRPr lang="en-US" sz="3200" dirty="0"/>
          </a:p>
          <a:p>
            <a:pPr indent="-365760"/>
            <a:r>
              <a:rPr lang="en-US" sz="3200" dirty="0"/>
              <a:t>What areas/regions </a:t>
            </a:r>
            <a:r>
              <a:rPr lang="en-US" sz="3200" dirty="0" smtClean="0"/>
              <a:t>you </a:t>
            </a:r>
            <a:r>
              <a:rPr lang="en-US" sz="3200" dirty="0"/>
              <a:t>work </a:t>
            </a:r>
            <a:r>
              <a:rPr lang="en-US" sz="3200" dirty="0" smtClean="0"/>
              <a:t>in</a:t>
            </a:r>
            <a:endParaRPr lang="en-US" sz="3200" dirty="0"/>
          </a:p>
          <a:p>
            <a:pPr indent="-365760"/>
            <a:r>
              <a:rPr lang="en-US" sz="3200" dirty="0"/>
              <a:t>C</a:t>
            </a:r>
            <a:r>
              <a:rPr lang="en-US" sz="3200" dirty="0" smtClean="0"/>
              <a:t>urrent </a:t>
            </a:r>
            <a:r>
              <a:rPr lang="en-US" sz="3200" dirty="0"/>
              <a:t>list of individuals by service</a:t>
            </a:r>
          </a:p>
          <a:p>
            <a:pPr indent="-365760"/>
            <a:r>
              <a:rPr lang="en-US" sz="3200" dirty="0"/>
              <a:t>C</a:t>
            </a:r>
            <a:r>
              <a:rPr lang="en-US" sz="3200" dirty="0" smtClean="0"/>
              <a:t>urrent </a:t>
            </a:r>
            <a:r>
              <a:rPr lang="en-US" sz="3200" dirty="0"/>
              <a:t>list of employees by service with hire date</a:t>
            </a:r>
          </a:p>
          <a:p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7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48"/>
    </mc:Choice>
    <mc:Fallback xmlns="">
      <p:transition spd="slow" advTm="5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Provider Discovery Review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" indent="-365760"/>
            <a:r>
              <a:rPr lang="en-US" sz="3200" dirty="0"/>
              <a:t>Centers around the provider’s service delivery system</a:t>
            </a:r>
          </a:p>
          <a:p>
            <a:pPr marL="365760" indent="-365760"/>
            <a:r>
              <a:rPr lang="en-US" sz="3200" dirty="0" smtClean="0"/>
              <a:t>Evaluates </a:t>
            </a:r>
            <a:r>
              <a:rPr lang="en-US" sz="3200" dirty="0"/>
              <a:t>performance in delivering appropriate services and supports to assist the person in achieving personal goals/outcomes and meeting identified needs</a:t>
            </a:r>
          </a:p>
          <a:p>
            <a:pPr marL="365760" indent="-365760"/>
            <a:r>
              <a:rPr lang="en-US" sz="3200" dirty="0" smtClean="0"/>
              <a:t>Assesses </a:t>
            </a:r>
            <a:r>
              <a:rPr lang="en-US" sz="3200" dirty="0"/>
              <a:t>quality, billing and compliance with Waiver Handbook, Florida Administrative Code, and other state requirements, rules, and policy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3"/>
    </mc:Choice>
    <mc:Fallback xmlns="">
      <p:transition spd="slow" advTm="33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3370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Components of a PDR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831225"/>
            <a:ext cx="9707563" cy="434013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47"/>
    </mc:Choice>
    <mc:Fallback xmlns="">
      <p:transition spd="slow" advTm="3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Administrative Records</a:t>
            </a:r>
            <a:endParaRPr lang="en-US" sz="5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Policies &amp; Procedures and Qualifications &amp; Training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Qlarant FSQAP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C3F5E1-D136-404D-8C86-46710894BD6D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2"/>
    </mc:Choice>
    <mc:Fallback xmlns="">
      <p:transition spd="slow" advTm="11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0DF8D446D25D41AFE74BAEB58C904D" ma:contentTypeVersion="3" ma:contentTypeDescription="Create a new document." ma:contentTypeScope="" ma:versionID="1f73cec4ea0cd8c00473a7d52bc15acd">
  <xsd:schema xmlns:xsd="http://www.w3.org/2001/XMLSchema" xmlns:xs="http://www.w3.org/2001/XMLSchema" xmlns:p="http://schemas.microsoft.com/office/2006/metadata/properties" xmlns:ns2="6e9b8435-1346-43cd-b817-8aa95282fcec" targetNamespace="http://schemas.microsoft.com/office/2006/metadata/properties" ma:root="true" ma:fieldsID="a510946645d4dcf70fc41574753be60f" ns2:_="">
    <xsd:import namespace="6e9b8435-1346-43cd-b817-8aa95282fcec"/>
    <xsd:element name="properties">
      <xsd:complexType>
        <xsd:sequence>
          <xsd:element name="documentManagement">
            <xsd:complexType>
              <xsd:all>
                <xsd:element ref="ns2:AxSourceListID" minOccurs="0"/>
                <xsd:element ref="ns2:AxSourceItem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b8435-1346-43cd-b817-8aa95282fcec" elementFormDefault="qualified">
    <xsd:import namespace="http://schemas.microsoft.com/office/2006/documentManagement/types"/>
    <xsd:import namespace="http://schemas.microsoft.com/office/infopath/2007/PartnerControls"/>
    <xsd:element name="AxSourceListID" ma:index="8" nillable="true" ma:displayName="AxSourceListID" ma:hidden="true" ma:internalName="AxSourceListID">
      <xsd:simpleType>
        <xsd:restriction base="dms:Unknown"/>
      </xsd:simpleType>
    </xsd:element>
    <xsd:element name="AxSourceItemID" ma:index="9" nillable="true" ma:displayName="AxSourceItemID" ma:hidden="true" ma:internalName="AxSourceItemID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xSourceItemID xmlns="6e9b8435-1346-43cd-b817-8aa95282fcec" xsi:nil="true"/>
    <AxSourceListID xmlns="6e9b8435-1346-43cd-b817-8aa95282fcec" xsi:nil="true"/>
  </documentManagement>
</p:properties>
</file>

<file path=customXml/itemProps1.xml><?xml version="1.0" encoding="utf-8"?>
<ds:datastoreItem xmlns:ds="http://schemas.openxmlformats.org/officeDocument/2006/customXml" ds:itemID="{CC3EDEC0-869A-4A24-8488-B24A10F01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9b8435-1346-43cd-b817-8aa95282fc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7E3BCC-232C-45C9-A177-EDA006C364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B9DE0-DD4E-46CF-9EF3-380ED0CF0B03}">
  <ds:schemaRefs>
    <ds:schemaRef ds:uri="http://purl.org/dc/elements/1.1/"/>
    <ds:schemaRef ds:uri="6e9b8435-1346-43cd-b817-8aa95282fcec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1464</Words>
  <Application>Microsoft Office PowerPoint</Application>
  <PresentationFormat>Widescreen</PresentationFormat>
  <Paragraphs>236</Paragraphs>
  <Slides>30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Office Theme</vt:lpstr>
      <vt:lpstr>Preparing for Your Provider Discovery Review</vt:lpstr>
      <vt:lpstr>Purpose of Webinar</vt:lpstr>
      <vt:lpstr>Eligible Services</vt:lpstr>
      <vt:lpstr>Tips to Ensure a Positive Qlarant Review</vt:lpstr>
      <vt:lpstr>Tips to Ensure a Positive Qlarant Review</vt:lpstr>
      <vt:lpstr>Qlarant is calling…</vt:lpstr>
      <vt:lpstr>Provider Discovery Review</vt:lpstr>
      <vt:lpstr>Components of a PDR</vt:lpstr>
      <vt:lpstr>Administrative Records</vt:lpstr>
      <vt:lpstr>Administrative Records</vt:lpstr>
      <vt:lpstr>Policies and Procedures – Agencies Only</vt:lpstr>
      <vt:lpstr>Policies and Procedures – Agencies Only</vt:lpstr>
      <vt:lpstr>Policies and Procedures – Agencies Only </vt:lpstr>
      <vt:lpstr>Administrative – All Providers</vt:lpstr>
      <vt:lpstr>Qualifications and Training</vt:lpstr>
      <vt:lpstr>Qualifications and Training</vt:lpstr>
      <vt:lpstr>Qualifications and Training –  Am I Qualified?</vt:lpstr>
      <vt:lpstr>Qualifications and Training –  What Training do I have to have?</vt:lpstr>
      <vt:lpstr>Qualifications and Training –  Annual In-Service</vt:lpstr>
      <vt:lpstr>Qualifications and Training –  Other important things to note…</vt:lpstr>
      <vt:lpstr>Qualifications and Training –  Other important things to note…</vt:lpstr>
      <vt:lpstr>Service Specific Records</vt:lpstr>
      <vt:lpstr>Service Specific Records</vt:lpstr>
      <vt:lpstr>Service Specific Records – Compliance </vt:lpstr>
      <vt:lpstr>Service Specific Records – Compliance </vt:lpstr>
      <vt:lpstr>Service Specific Records – Person Centered Practices</vt:lpstr>
      <vt:lpstr>Service Specific Records – A Few More Tips</vt:lpstr>
      <vt:lpstr>Alerts</vt:lpstr>
      <vt:lpstr>Florida Statewide Quality Assurance Program</vt:lpstr>
      <vt:lpstr>Website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Morrell</dc:creator>
  <cp:lastModifiedBy>Charlene Henry</cp:lastModifiedBy>
  <cp:revision>82</cp:revision>
  <dcterms:created xsi:type="dcterms:W3CDTF">2018-01-09T21:41:24Z</dcterms:created>
  <dcterms:modified xsi:type="dcterms:W3CDTF">2018-06-26T14:26:26Z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0x010100390DF8D446D25D41AFE74BAEB58C904D</vt:lpwstr>
  </property>
</Properties>
</file>